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3" r:id="rId1"/>
  </p:sldMasterIdLst>
  <p:notesMasterIdLst>
    <p:notesMasterId r:id="rId7"/>
  </p:notesMasterIdLst>
  <p:sldIdLst>
    <p:sldId id="423" r:id="rId2"/>
    <p:sldId id="434" r:id="rId3"/>
    <p:sldId id="435" r:id="rId4"/>
    <p:sldId id="436" r:id="rId5"/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0000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343" autoAdjust="0"/>
  </p:normalViewPr>
  <p:slideViewPr>
    <p:cSldViewPr>
      <p:cViewPr varScale="1">
        <p:scale>
          <a:sx n="113" d="100"/>
          <a:sy n="113" d="100"/>
        </p:scale>
        <p:origin x="1052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AEE67C-063B-4BFC-B2E1-4066CB499D87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8B7BC6-AC55-4685-82DC-13820762D85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69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2F021-F5F5-416D-840D-B95D12930429}" type="datetimeFigureOut">
              <a:rPr lang="en-US" smtClean="0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04365-B898-4A3F-9774-D4A96D47AF28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8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2F021-F5F5-416D-840D-B95D12930429}" type="datetimeFigureOut">
              <a:rPr lang="en-US" smtClean="0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04365-B898-4A3F-9774-D4A96D47AF28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4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2F021-F5F5-416D-840D-B95D12930429}" type="datetimeFigureOut">
              <a:rPr lang="en-US" smtClean="0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04365-B898-4A3F-9774-D4A96D47AF28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841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2F021-F5F5-416D-840D-B95D12930429}" type="datetimeFigureOut">
              <a:rPr lang="en-US" smtClean="0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04365-B898-4A3F-9774-D4A96D47AF28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83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2F021-F5F5-416D-840D-B95D12930429}" type="datetimeFigureOut">
              <a:rPr lang="en-US" smtClean="0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04365-B898-4A3F-9774-D4A96D47AF28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8350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2F021-F5F5-416D-840D-B95D12930429}" type="datetimeFigureOut">
              <a:rPr lang="en-US" smtClean="0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04365-B898-4A3F-9774-D4A96D47AF28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98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2F021-F5F5-416D-840D-B95D12930429}" type="datetimeFigureOut">
              <a:rPr lang="en-US" smtClean="0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04365-B898-4A3F-9774-D4A96D47AF28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03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2F021-F5F5-416D-840D-B95D12930429}" type="datetimeFigureOut">
              <a:rPr lang="en-US" smtClean="0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04365-B898-4A3F-9774-D4A96D47AF28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4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2F021-F5F5-416D-840D-B95D12930429}" type="datetimeFigureOut">
              <a:rPr lang="en-US" smtClean="0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04365-B898-4A3F-9774-D4A96D47AF28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3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2F021-F5F5-416D-840D-B95D12930429}" type="datetimeFigureOut">
              <a:rPr lang="en-US" smtClean="0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04365-B898-4A3F-9774-D4A96D47AF28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4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2F021-F5F5-416D-840D-B95D12930429}" type="datetimeFigureOut">
              <a:rPr lang="en-US" smtClean="0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04365-B898-4A3F-9774-D4A96D47AF28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1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2F021-F5F5-416D-840D-B95D12930429}" type="datetimeFigureOut">
              <a:rPr lang="en-US" smtClean="0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04365-B898-4A3F-9774-D4A96D47AF28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50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2F021-F5F5-416D-840D-B95D12930429}" type="datetimeFigureOut">
              <a:rPr lang="en-US" smtClean="0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04365-B898-4A3F-9774-D4A96D47AF28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4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2F021-F5F5-416D-840D-B95D12930429}" type="datetimeFigureOut">
              <a:rPr lang="en-US" smtClean="0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04365-B898-4A3F-9774-D4A96D47AF28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7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2F021-F5F5-416D-840D-B95D12930429}" type="datetimeFigureOut">
              <a:rPr lang="en-US" smtClean="0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04365-B898-4A3F-9774-D4A96D47AF28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8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2F021-F5F5-416D-840D-B95D12930429}" type="datetimeFigureOut">
              <a:rPr lang="en-US" smtClean="0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04365-B898-4A3F-9774-D4A96D47AF28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4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92F021-F5F5-416D-840D-B95D12930429}" type="datetimeFigureOut">
              <a:rPr lang="en-US" smtClean="0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7C04365-B898-4A3F-9774-D4A96D47AF28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7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  <p:sldLayoutId id="2147484216" r:id="rId13"/>
    <p:sldLayoutId id="2147484217" r:id="rId14"/>
    <p:sldLayoutId id="2147484218" r:id="rId15"/>
    <p:sldLayoutId id="21474842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04800"/>
            <a:ext cx="77724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Performance for JAS and ASO 2023, current status and outlook for DJFM  2023/ 2024 rainy  season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900" y="2312536"/>
            <a:ext cx="7200900" cy="1041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AND PRESPECTIVES OVER WEST AFRICA AND THE SAHEL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38200" y="4981281"/>
            <a:ext cx="23622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381000" y="5480182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November, 23th 2023 </a:t>
            </a:r>
          </a:p>
          <a:p>
            <a:r>
              <a:rPr lang="en-US" sz="2400" dirty="0"/>
              <a:t>8:00 GMT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9931CAA-3DA0-CBC9-66AA-06760F0034E7}"/>
              </a:ext>
            </a:extLst>
          </p:cNvPr>
          <p:cNvSpPr txBox="1"/>
          <p:nvPr/>
        </p:nvSpPr>
        <p:spPr>
          <a:xfrm>
            <a:off x="4573628" y="5803247"/>
            <a:ext cx="4090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Presented on behalf of AGRHYMET RCC-WAS</a:t>
            </a:r>
          </a:p>
          <a:p>
            <a:pPr algn="ctr"/>
            <a:r>
              <a:rPr lang="en-US" sz="1400" b="1" dirty="0"/>
              <a:t>By </a:t>
            </a:r>
          </a:p>
          <a:p>
            <a:pPr algn="ctr"/>
            <a:r>
              <a:rPr lang="en-US" sz="1400" b="1" dirty="0"/>
              <a:t>Dr TINNI HALIDOU Seydou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4EC267-5F05-09C7-C1A7-BE31963D7709}"/>
              </a:ext>
            </a:extLst>
          </p:cNvPr>
          <p:cNvSpPr/>
          <p:nvPr/>
        </p:nvSpPr>
        <p:spPr>
          <a:xfrm>
            <a:off x="1143000" y="5133396"/>
            <a:ext cx="6629400" cy="291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FOURTHEENTH AFRICAN CONTINENTAL CLIMATE OUTLOOK FORUM (ACCOF-14) 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6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010400" cy="723363"/>
          </a:xfrm>
        </p:spPr>
        <p:txBody>
          <a:bodyPr>
            <a:noAutofit/>
          </a:bodyPr>
          <a:lstStyle/>
          <a:p>
            <a:r>
              <a:rPr lang="en-US" sz="3200" b="1" dirty="0"/>
              <a:t>Verification of   JAS and ASO  2023 season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0660DE8-438E-FAF1-8741-3E1FF1004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9490" y="1164682"/>
            <a:ext cx="3385976" cy="2076934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DF4E410-D229-570E-4043-B96221064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613983"/>
            <a:ext cx="3424045" cy="211134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6ACB67C-A284-1AFB-6AAA-071715FBCF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0" r="12500" b="12284"/>
          <a:stretch/>
        </p:blipFill>
        <p:spPr>
          <a:xfrm>
            <a:off x="3040666" y="1265588"/>
            <a:ext cx="3088510" cy="179427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6FD7AA8-C89C-89C9-2180-B4B3ABCA44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0" r="13333" b="12284"/>
          <a:stretch/>
        </p:blipFill>
        <p:spPr>
          <a:xfrm>
            <a:off x="3040666" y="4715150"/>
            <a:ext cx="3335393" cy="195633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248D3B0-B653-1335-A120-1F3031228F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81313"/>
            <a:ext cx="2590800" cy="188547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A219586-D950-DE4F-6F43-149869882F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2" y="2396217"/>
            <a:ext cx="2362200" cy="188736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CFB766A7-D12E-14B4-BA6B-19AA2A1E59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5" y="4637647"/>
            <a:ext cx="2946244" cy="2144153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33E5E291-4706-7C68-6564-FCB84EA609E6}"/>
              </a:ext>
            </a:extLst>
          </p:cNvPr>
          <p:cNvSpPr txBox="1"/>
          <p:nvPr/>
        </p:nvSpPr>
        <p:spPr>
          <a:xfrm>
            <a:off x="4114800" y="90764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JAS 2023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E309C1E-04C9-29E4-9D0F-0AA73C26E3B5}"/>
              </a:ext>
            </a:extLst>
          </p:cNvPr>
          <p:cNvSpPr txBox="1"/>
          <p:nvPr/>
        </p:nvSpPr>
        <p:spPr>
          <a:xfrm>
            <a:off x="3152879" y="451014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ASO 2023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818ED1F-EF0F-45A2-4AB6-AE8748DB0FC7}"/>
              </a:ext>
            </a:extLst>
          </p:cNvPr>
          <p:cNvSpPr txBox="1"/>
          <p:nvPr/>
        </p:nvSpPr>
        <p:spPr>
          <a:xfrm>
            <a:off x="2741344" y="3072386"/>
            <a:ext cx="62890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Over most of Mali, northern CI, western BF, southern Guinea, most of Nigeria it was forecasted above normal rainfall but it was observed below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Over Southern CI and Ghana it was predicted deficit but I above was observed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Deficit was expected over most of GG countries but it was observed normal to above over southern CI to southern Nigeria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Over the eastern Sahel (SE Niger and central Tchad it was observed normal to slightly above rainfall rather than bellow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FF71095-CE9F-438B-7CE1-B71BDD7570C0}"/>
              </a:ext>
            </a:extLst>
          </p:cNvPr>
          <p:cNvSpPr/>
          <p:nvPr/>
        </p:nvSpPr>
        <p:spPr>
          <a:xfrm rot="16351709">
            <a:off x="717868" y="1755609"/>
            <a:ext cx="533400" cy="269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0" name="Ellipse 30719">
            <a:extLst>
              <a:ext uri="{FF2B5EF4-FFF2-40B4-BE49-F238E27FC236}">
                <a16:creationId xmlns:a16="http://schemas.microsoft.com/office/drawing/2014/main" id="{57E542EC-7E40-7B33-6BFE-5D090A1E46B8}"/>
              </a:ext>
            </a:extLst>
          </p:cNvPr>
          <p:cNvSpPr/>
          <p:nvPr/>
        </p:nvSpPr>
        <p:spPr>
          <a:xfrm rot="16351709">
            <a:off x="6432868" y="1844979"/>
            <a:ext cx="533400" cy="269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Ellipse 30721">
            <a:extLst>
              <a:ext uri="{FF2B5EF4-FFF2-40B4-BE49-F238E27FC236}">
                <a16:creationId xmlns:a16="http://schemas.microsoft.com/office/drawing/2014/main" id="{2CCDB0D8-356B-9437-7C22-D7AFF5C96C00}"/>
              </a:ext>
            </a:extLst>
          </p:cNvPr>
          <p:cNvSpPr/>
          <p:nvPr/>
        </p:nvSpPr>
        <p:spPr>
          <a:xfrm>
            <a:off x="1664336" y="1905000"/>
            <a:ext cx="850264" cy="185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4" name="Ellipse 30723">
            <a:extLst>
              <a:ext uri="{FF2B5EF4-FFF2-40B4-BE49-F238E27FC236}">
                <a16:creationId xmlns:a16="http://schemas.microsoft.com/office/drawing/2014/main" id="{B7956197-735D-A8F2-0104-7A531F3076BB}"/>
              </a:ext>
            </a:extLst>
          </p:cNvPr>
          <p:cNvSpPr/>
          <p:nvPr/>
        </p:nvSpPr>
        <p:spPr>
          <a:xfrm>
            <a:off x="7696200" y="1886879"/>
            <a:ext cx="1143000" cy="2037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8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38636"/>
            <a:ext cx="8229600" cy="1256764"/>
          </a:xfrm>
        </p:spPr>
        <p:txBody>
          <a:bodyPr/>
          <a:lstStyle/>
          <a:p>
            <a:r>
              <a:rPr lang="en-GB" b="1" dirty="0"/>
              <a:t>Analysis of the current Status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 rtlCol="0">
            <a:no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In October 2023, The monthly ENSO indicate well above El </a:t>
            </a:r>
            <a:r>
              <a:rPr lang="en-US" sz="2000" dirty="0">
                <a:solidFill>
                  <a:srgbClr val="222222"/>
                </a:solidFill>
                <a:latin typeface="Open Sans" panose="020B0606030504020204" pitchFamily="34" charset="0"/>
              </a:rPr>
              <a:t>Nino threshold in 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the central-eastern equatorial Pacific Ocean (with NINO3.4 index at +1.59 °C),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During the week centered on 08 Nov, the SST anomalies in the NINO3.4 region was +1.80 °C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The Indian Ocean Dipole (IOD) warming event persists (+1.55 °C) for the week ending November 5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The North Atlantic </a:t>
            </a:r>
            <a:r>
              <a:rPr lang="en-US" sz="2000" dirty="0">
                <a:solidFill>
                  <a:srgbClr val="222222"/>
                </a:solidFill>
                <a:latin typeface="Open Sans" panose="020B0606030504020204" pitchFamily="34" charset="0"/>
              </a:rPr>
              <a:t>Ocean warming 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exhibited persistent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222222"/>
                </a:solidFill>
                <a:latin typeface="Open Sans" panose="020B0606030504020204" pitchFamily="34" charset="0"/>
              </a:rPr>
              <a:t>Over the Gulf of Guinea, a slightly warm SST was observed</a:t>
            </a:r>
            <a:endParaRPr lang="en-US" sz="2000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en-US" sz="2000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Forecasts indicate that the warming in the North Atlantic Ocean and the positive Indian Ocean Dipole are expected to persist into Dec-Feb 2024</a:t>
            </a: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0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38636"/>
            <a:ext cx="7391400" cy="1256764"/>
          </a:xfrm>
        </p:spPr>
        <p:txBody>
          <a:bodyPr/>
          <a:lstStyle/>
          <a:p>
            <a:r>
              <a:rPr lang="en-GB" b="1" dirty="0"/>
              <a:t>Climate outlook for DJFM 2023/2024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744961B-DECD-48E4-D3DB-666597C2F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30"/>
          <a:stretch/>
        </p:blipFill>
        <p:spPr>
          <a:xfrm>
            <a:off x="323589" y="1254667"/>
            <a:ext cx="3111500" cy="2572814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EC427B5-0D24-5DF8-A9E8-71AD3886B293}"/>
              </a:ext>
            </a:extLst>
          </p:cNvPr>
          <p:cNvSpPr txBox="1"/>
          <p:nvPr/>
        </p:nvSpPr>
        <p:spPr>
          <a:xfrm>
            <a:off x="3263900" y="1078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DJF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7CC6DEF-4909-AE1D-583C-4746A6062060}"/>
              </a:ext>
            </a:extLst>
          </p:cNvPr>
          <p:cNvSpPr txBox="1"/>
          <p:nvPr/>
        </p:nvSpPr>
        <p:spPr>
          <a:xfrm>
            <a:off x="3846689" y="374562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JFM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1446E59-1C63-E534-AADE-7793ED5E63BB}"/>
              </a:ext>
            </a:extLst>
          </p:cNvPr>
          <p:cNvSpPr/>
          <p:nvPr/>
        </p:nvSpPr>
        <p:spPr>
          <a:xfrm>
            <a:off x="1298293" y="2439395"/>
            <a:ext cx="581046" cy="1622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D08078FB-CEC8-BFB0-54DB-6FA6D9E206ED}"/>
              </a:ext>
            </a:extLst>
          </p:cNvPr>
          <p:cNvGrpSpPr/>
          <p:nvPr/>
        </p:nvGrpSpPr>
        <p:grpSpPr>
          <a:xfrm>
            <a:off x="4965702" y="932882"/>
            <a:ext cx="3660773" cy="2780764"/>
            <a:chOff x="3810000" y="1295400"/>
            <a:chExt cx="3429000" cy="2532807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A52D822-D52A-45AA-83E6-94F077D0E1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33"/>
            <a:stretch/>
          </p:blipFill>
          <p:spPr>
            <a:xfrm>
              <a:off x="3810000" y="1295400"/>
              <a:ext cx="3429000" cy="2532807"/>
            </a:xfrm>
            <a:prstGeom prst="rect">
              <a:avLst/>
            </a:prstGeom>
          </p:spPr>
        </p:pic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1AE742F5-5E3D-1EBF-617C-7E242AD2D360}"/>
                </a:ext>
              </a:extLst>
            </p:cNvPr>
            <p:cNvSpPr/>
            <p:nvPr/>
          </p:nvSpPr>
          <p:spPr>
            <a:xfrm>
              <a:off x="4953000" y="2755634"/>
              <a:ext cx="609600" cy="1399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3374D67-E955-BB20-16E8-5C025A9E18F6}"/>
              </a:ext>
            </a:extLst>
          </p:cNvPr>
          <p:cNvGrpSpPr/>
          <p:nvPr/>
        </p:nvGrpSpPr>
        <p:grpSpPr>
          <a:xfrm>
            <a:off x="292043" y="3995369"/>
            <a:ext cx="3352800" cy="2807062"/>
            <a:chOff x="163494" y="4154485"/>
            <a:chExt cx="3179959" cy="2678115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20A0C7A-70B4-C372-B816-F3ED492402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00"/>
            <a:stretch/>
          </p:blipFill>
          <p:spPr>
            <a:xfrm>
              <a:off x="163494" y="4154485"/>
              <a:ext cx="3179959" cy="2678115"/>
            </a:xfrm>
            <a:prstGeom prst="rect">
              <a:avLst/>
            </a:prstGeom>
          </p:spPr>
        </p:pic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6C794A50-661F-A487-CBBF-6AE5FDACB062}"/>
                </a:ext>
              </a:extLst>
            </p:cNvPr>
            <p:cNvSpPr/>
            <p:nvPr/>
          </p:nvSpPr>
          <p:spPr>
            <a:xfrm>
              <a:off x="1795569" y="5369842"/>
              <a:ext cx="533400" cy="152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44943966-D7BE-BC26-D83B-7A3A6328475D}"/>
                </a:ext>
              </a:extLst>
            </p:cNvPr>
            <p:cNvSpPr/>
            <p:nvPr/>
          </p:nvSpPr>
          <p:spPr>
            <a:xfrm rot="15733448">
              <a:off x="1126466" y="5251757"/>
              <a:ext cx="264154" cy="1946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6FBC3868-B709-1F05-81CF-C99826CACAD8}"/>
              </a:ext>
            </a:extLst>
          </p:cNvPr>
          <p:cNvGrpSpPr/>
          <p:nvPr/>
        </p:nvGrpSpPr>
        <p:grpSpPr>
          <a:xfrm>
            <a:off x="4495800" y="4038600"/>
            <a:ext cx="4064983" cy="2780764"/>
            <a:chOff x="4240816" y="4421837"/>
            <a:chExt cx="3150583" cy="2281526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E4F7319-6B78-6673-066D-A2B2B524C4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00"/>
            <a:stretch/>
          </p:blipFill>
          <p:spPr>
            <a:xfrm>
              <a:off x="4240816" y="4421837"/>
              <a:ext cx="3150583" cy="2281526"/>
            </a:xfrm>
            <a:prstGeom prst="rect">
              <a:avLst/>
            </a:prstGeom>
          </p:spPr>
        </p:pic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226A54F0-53D0-92D3-0B1E-22E368779D98}"/>
                </a:ext>
              </a:extLst>
            </p:cNvPr>
            <p:cNvSpPr/>
            <p:nvPr/>
          </p:nvSpPr>
          <p:spPr>
            <a:xfrm>
              <a:off x="5816108" y="5715000"/>
              <a:ext cx="533400" cy="152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581E4286-9150-6E75-4BA8-0AD6E7797C64}"/>
                </a:ext>
              </a:extLst>
            </p:cNvPr>
            <p:cNvSpPr/>
            <p:nvPr/>
          </p:nvSpPr>
          <p:spPr>
            <a:xfrm rot="15733448">
              <a:off x="5096193" y="5528150"/>
              <a:ext cx="264154" cy="24482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7091EB7B-CEDF-8C39-3A04-D050B1433D88}"/>
              </a:ext>
            </a:extLst>
          </p:cNvPr>
          <p:cNvSpPr txBox="1"/>
          <p:nvPr/>
        </p:nvSpPr>
        <p:spPr>
          <a:xfrm>
            <a:off x="3276600" y="1681527"/>
            <a:ext cx="1594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DJF</a:t>
            </a:r>
            <a:r>
              <a:rPr lang="en-US" sz="1400" dirty="0"/>
              <a:t>: From southern Liberia to southern Ghana is expected to have deficit of rainfall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6B958D-74B1-6361-FB80-9EA63533D28D}"/>
              </a:ext>
            </a:extLst>
          </p:cNvPr>
          <p:cNvSpPr txBox="1"/>
          <p:nvPr/>
        </p:nvSpPr>
        <p:spPr>
          <a:xfrm>
            <a:off x="3224330" y="4003680"/>
            <a:ext cx="17707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JFM: 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en-US" sz="1400" dirty="0"/>
              <a:t>Sierra Leone is expected to have  bellow average rainfall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en-US" sz="1400" dirty="0"/>
              <a:t> southern Togo to southern Nigeria it is expected to have above normal rainfall</a:t>
            </a:r>
          </a:p>
        </p:txBody>
      </p:sp>
    </p:spTree>
    <p:extLst>
      <p:ext uri="{BB962C8B-B14F-4D97-AF65-F5344CB8AC3E}">
        <p14:creationId xmlns:p14="http://schemas.microsoft.com/office/powerpoint/2010/main" val="339195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488613"/>
            <a:ext cx="8229600" cy="49883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For JAS 2023 seasons: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Over most of Mali, northern CI, western BF, southern Guinea, most of Nigeria it was forecasted above normal rainfall but it was observed below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Over Southern CI and Ghana it was predicted deficit but above was observed</a:t>
            </a:r>
          </a:p>
          <a:p>
            <a:pPr marL="0" indent="0">
              <a:buNone/>
            </a:pPr>
            <a:r>
              <a:rPr lang="en-US" dirty="0"/>
              <a:t>For ASO 2023 seasons:</a:t>
            </a: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Deficit was expected over most of GG countries but it was observed normal to above over southern CI to southern Nigeria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Over the eastern Sahel (SE Niger and central Tchad it was observed normal to slightly above rainfall rather than bellow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b="1" dirty="0"/>
              <a:t>DJF 2023</a:t>
            </a:r>
            <a:r>
              <a:rPr lang="en-US" sz="1800" dirty="0"/>
              <a:t>: From southern Liberia to southern Ghana is expected to have deficit of rainfall</a:t>
            </a:r>
          </a:p>
          <a:p>
            <a:r>
              <a:rPr lang="en-US" sz="1800" b="1" dirty="0"/>
              <a:t>JFM 2023: </a:t>
            </a:r>
            <a:r>
              <a:rPr lang="en-US" sz="1800" dirty="0"/>
              <a:t>Over Sierra Leone is expected to have  bellow average rainfall, while from southern Togo to southern Nigeria it is expected to have above normal rainfall</a:t>
            </a:r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191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129995</TotalTime>
  <Words>451</Words>
  <Application>Microsoft Office PowerPoint</Application>
  <PresentationFormat>Affichage à l'écran (4:3)</PresentationFormat>
  <Paragraphs>41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Open Sans</vt:lpstr>
      <vt:lpstr>Trebuchet MS</vt:lpstr>
      <vt:lpstr>Wingdings</vt:lpstr>
      <vt:lpstr>Wingdings 3</vt:lpstr>
      <vt:lpstr>Facette</vt:lpstr>
      <vt:lpstr>Présentation PowerPoint</vt:lpstr>
      <vt:lpstr>Verification of   JAS and ASO  2023 season </vt:lpstr>
      <vt:lpstr>Analysis of the current Status</vt:lpstr>
      <vt:lpstr>Climate outlook for DJFM 2023/2024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Wassila Thiaw</dc:creator>
  <cp:lastModifiedBy>climsa cra</cp:lastModifiedBy>
  <cp:revision>2204</cp:revision>
  <cp:lastPrinted>2015-06-11T17:25:01Z</cp:lastPrinted>
  <dcterms:created xsi:type="dcterms:W3CDTF">2012-10-09T10:02:59Z</dcterms:created>
  <dcterms:modified xsi:type="dcterms:W3CDTF">2023-11-22T23:54:43Z</dcterms:modified>
</cp:coreProperties>
</file>