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6" r:id="rId2"/>
    <p:sldId id="402" r:id="rId3"/>
    <p:sldId id="403" r:id="rId4"/>
    <p:sldId id="415" r:id="rId5"/>
    <p:sldId id="404" r:id="rId6"/>
    <p:sldId id="405" r:id="rId7"/>
    <p:sldId id="406" r:id="rId8"/>
    <p:sldId id="407" r:id="rId9"/>
    <p:sldId id="409" r:id="rId10"/>
    <p:sldId id="410" r:id="rId11"/>
    <p:sldId id="411" r:id="rId12"/>
    <p:sldId id="412" r:id="rId13"/>
    <p:sldId id="413" r:id="rId14"/>
    <p:sldId id="414" r:id="rId15"/>
    <p:sldId id="37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0713" autoAdjust="0"/>
  </p:normalViewPr>
  <p:slideViewPr>
    <p:cSldViewPr snapToGrid="0">
      <p:cViewPr varScale="1">
        <p:scale>
          <a:sx n="71" d="100"/>
          <a:sy n="71" d="100"/>
        </p:scale>
        <p:origin x="12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07A4-CF8E-4CDF-BFFB-7B1B37EC4B29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006B7-8471-450B-8E96-F82ADC198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C6737-5F78-488E-A12E-D67875A994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EB39-5599-4B9B-91BB-9AB5723A41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4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26BD6-7974-4FBF-927C-0D614A0523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4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26BD6-7974-4FBF-927C-0D614A0523D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47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EB39-5599-4B9B-91BB-9AB5723A41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4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26BD6-7974-4FBF-927C-0D614A0523D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28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26BD6-7974-4FBF-927C-0D614A0523D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1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DA4B-3354-4D4F-9C39-3BF1AA3B1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F9F28-8E42-474D-94A3-76AA67A7E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54B2-24A1-4398-A719-B8293B8F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EBFC-9A0C-48D5-BAFD-D628F15B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C9105-2A4C-4B1D-BDE2-1C9C6DE8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1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4949-90BA-4983-A98E-1ECE0F64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9C39A-4F05-488C-90B6-A599C01D3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458EB-CA34-4607-A358-D47C4B7C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B1266-4F2F-4F63-AB76-624B5CCA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9326-6883-4E24-872A-42A52CF0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7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304E0-5239-46D1-8BCE-549897399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6248A-0CB9-4266-9C65-B69FE7F02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45AF-6E2B-4BBC-95F8-DBBF6512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3C3BE-F4F3-4006-8B63-5C340520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F8E18-A0D3-480E-843D-6E2B8FBD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7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E6FA-7998-462F-B479-B3E40A23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EFC2-A2FC-4EE6-AD1E-F81D5EA6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FE5D-6546-4F43-8F87-78E799F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1661-5EA3-46A6-AB3F-1B424BCC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8C6-1322-4D8D-B61A-1D6C0B0C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7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FF2D-3E72-44EF-A2F3-005E22DA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EDD9-01B7-4C92-B60C-2E7BAF002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8AAF1-F792-4D97-9D32-D96A1A3B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A9F8-D03E-4785-AC65-7426D3FA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D685-D44E-4E10-8FEA-23AC364A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3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8923-BB35-4B95-B4C8-422A8D66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A79A-DCBF-4205-9635-2462ADFF9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6F05-396D-4A0D-957E-94E839BD4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FAC5-39DC-4A6A-B309-26FBB7C5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7EF8-B602-4170-A8B4-24D3E9C2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072EC-689C-4D48-8344-4B5BAA02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23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2815-6BA1-4AC0-9049-9F6F19DB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810FD-E751-4FB6-930D-BAECF9365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7B9A8-31B6-43B8-B471-96A4C1316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68B70-53D2-4315-9E7D-9D2C086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3E4C6-6683-41E7-9932-1192C0A89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413D7-B87A-4B1D-A1F2-BB24D7E4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278D6-6F5B-41E9-96A8-4C37435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66903-D0B9-40FD-B828-62299203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36B3-0B43-4FAA-B920-2BFC49A7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D85CA-66DA-4864-9F7B-3396BB5A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071B9-DAEB-459A-8E41-9CCAEF67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548C4-3AF7-4B92-82DF-24C58601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602A8-516E-42A6-AFE3-40D1F57D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24507-DD20-439E-9B50-3424760C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58ACF-AC69-4769-8A59-F4701107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92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7E96-4E63-4DB0-84EB-8C728CD2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F0A1-98CC-4A85-9D53-CC428A1D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CBCA6-8AA2-4764-904B-E814EA605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17572-7AF9-47CB-92E5-FF77DE02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CB68E-DD2F-4F3D-84B7-97F3E797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30AF8-A26A-4C9D-A4A0-8296EF59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8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9057-1697-4CE9-869B-F8EF5339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8C77F-6783-47E9-B5D5-9808F5CD2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FA1D1-7755-45DB-82B3-309D93A8B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35A0D-4D87-4008-AFA6-91FFE11C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644F4-57EE-4570-929B-E3FD69B8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429A6-8F55-449B-B49C-68C7EEE4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8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6F1FF-0A5D-46D6-8E7F-5829D2FC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6B699-BEDF-4F20-A56B-697CB954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D17D-F064-499F-8314-9D15EC2DB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D95D-4C80-46E9-9EF3-E93A0869C9BB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F0C8-263B-43D4-BAC3-9F42E5407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6B72-CC49-4105-81F3-10CE27628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B461-1464-49DA-B700-2B53A9031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ocmeteo.m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ocmeteo.ma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EADED18-4D2A-F4B1-DDE8-EA2621000F9A}"/>
              </a:ext>
            </a:extLst>
          </p:cNvPr>
          <p:cNvSpPr txBox="1"/>
          <p:nvPr/>
        </p:nvSpPr>
        <p:spPr>
          <a:xfrm>
            <a:off x="304800" y="-114607"/>
            <a:ext cx="12722661" cy="7087214"/>
          </a:xfrm>
          <a:prstGeom prst="rect">
            <a:avLst/>
          </a:prstGeom>
          <a:solidFill>
            <a:srgbClr val="EBE6F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2" name="Groupe 6">
            <a:extLst>
              <a:ext uri="{FF2B5EF4-FFF2-40B4-BE49-F238E27FC236}">
                <a16:creationId xmlns:a16="http://schemas.microsoft.com/office/drawing/2014/main" id="{3D33AAD2-239F-8E4B-10F3-4EDA22B47A4D}"/>
              </a:ext>
            </a:extLst>
          </p:cNvPr>
          <p:cNvGrpSpPr/>
          <p:nvPr/>
        </p:nvGrpSpPr>
        <p:grpSpPr>
          <a:xfrm>
            <a:off x="3270531" y="133350"/>
            <a:ext cx="8610087" cy="1249182"/>
            <a:chOff x="4829088" y="-3481124"/>
            <a:chExt cx="6433536" cy="1249182"/>
          </a:xfrm>
        </p:grpSpPr>
        <p:pic>
          <p:nvPicPr>
            <p:cNvPr id="3" name="Picture 4" descr="Logo_MAROCMETEO">
              <a:extLst>
                <a:ext uri="{FF2B5EF4-FFF2-40B4-BE49-F238E27FC236}">
                  <a16:creationId xmlns:a16="http://schemas.microsoft.com/office/drawing/2014/main" id="{22E67542-C3D3-06D3-657E-33708845E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9088" y="-3481124"/>
              <a:ext cx="864269" cy="124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9EA2B96-7673-D0E1-21AC-9DB25A51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705" y="-3224143"/>
              <a:ext cx="62649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solidFill>
                    <a:srgbClr val="0066FF"/>
                  </a:solidFill>
                  <a:latin typeface="Times" pitchFamily="18" charset="0"/>
                </a:rPr>
                <a:t>Direction Générale de la Météorologie </a:t>
              </a:r>
            </a:p>
            <a:p>
              <a:pPr algn="ctr"/>
              <a:r>
                <a:rPr lang="fr-FR" sz="2400" dirty="0">
                  <a:solidFill>
                    <a:srgbClr val="0066FF"/>
                  </a:solidFill>
                  <a:latin typeface="Times" pitchFamily="18" charset="0"/>
                </a:rPr>
                <a:t>MOROCCO</a:t>
              </a:r>
            </a:p>
          </p:txBody>
        </p:sp>
      </p:grpSp>
      <p:sp>
        <p:nvSpPr>
          <p:cNvPr id="5" name="AutoShape 29">
            <a:extLst>
              <a:ext uri="{FF2B5EF4-FFF2-40B4-BE49-F238E27FC236}">
                <a16:creationId xmlns:a16="http://schemas.microsoft.com/office/drawing/2014/main" id="{288F067C-E7D5-CAC6-4697-FC3EB4C7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292" y="1619398"/>
            <a:ext cx="6440083" cy="142689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ct val="60000"/>
              </a:spcAft>
            </a:pP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SEASONAL FORECAST FOR DJF-2023/24</a:t>
            </a:r>
            <a:endParaRPr lang="en-US" sz="2400" dirty="0">
              <a:solidFill>
                <a:srgbClr val="0070C0"/>
              </a:solidFill>
              <a:latin typeface="Albertus Medium" pitchFamily="34" charset="0"/>
            </a:endParaRPr>
          </a:p>
          <a:p>
            <a:pPr algn="ctr" fontAlgn="auto">
              <a:spcBef>
                <a:spcPts val="0"/>
              </a:spcBef>
              <a:spcAft>
                <a:spcPct val="60000"/>
              </a:spcAft>
            </a:pPr>
            <a:r>
              <a:rPr lang="en-US" sz="2400" dirty="0">
                <a:solidFill>
                  <a:srgbClr val="0070C0"/>
                </a:solidFill>
                <a:latin typeface="Albertus Medium" pitchFamily="34" charset="0"/>
              </a:rPr>
              <a:t>NORTH AFRICAN RCC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4844E883-6175-5100-CFD2-1CA705E65167}"/>
              </a:ext>
            </a:extLst>
          </p:cNvPr>
          <p:cNvSpPr txBox="1"/>
          <p:nvPr/>
        </p:nvSpPr>
        <p:spPr>
          <a:xfrm>
            <a:off x="5624476" y="6139025"/>
            <a:ext cx="521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Bouchra SADIKI (</a:t>
            </a:r>
            <a:r>
              <a:rPr lang="fr-FR" dirty="0" err="1"/>
              <a:t>DGM,Morocco</a:t>
            </a:r>
            <a:r>
              <a:rPr lang="fr-FR" dirty="0"/>
              <a:t>)</a:t>
            </a: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62E3238B-6849-E5CB-DE1A-7C9D5182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283" y="3091430"/>
            <a:ext cx="5242175" cy="2711104"/>
          </a:xfrm>
          <a:prstGeom prst="rect">
            <a:avLst/>
          </a:prstGeom>
        </p:spPr>
      </p:pic>
      <p:sp>
        <p:nvSpPr>
          <p:cNvPr id="8" name="ZoneTexte 11">
            <a:extLst>
              <a:ext uri="{FF2B5EF4-FFF2-40B4-BE49-F238E27FC236}">
                <a16:creationId xmlns:a16="http://schemas.microsoft.com/office/drawing/2014/main" id="{6C751E3A-3C7E-2E84-98DF-6277F31D8DA9}"/>
              </a:ext>
            </a:extLst>
          </p:cNvPr>
          <p:cNvSpPr txBox="1"/>
          <p:nvPr/>
        </p:nvSpPr>
        <p:spPr>
          <a:xfrm>
            <a:off x="5022599" y="5847669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70C0"/>
                </a:solidFill>
              </a:rPr>
              <a:t>ACCOF14, 23 </a:t>
            </a:r>
            <a:r>
              <a:rPr lang="fr-FR" sz="1000" b="1" dirty="0" err="1" smtClean="0">
                <a:solidFill>
                  <a:srgbClr val="0070C0"/>
                </a:solidFill>
              </a:rPr>
              <a:t>November</a:t>
            </a:r>
            <a:r>
              <a:rPr lang="fr-FR" sz="1000" b="1" dirty="0" smtClean="0">
                <a:solidFill>
                  <a:srgbClr val="0070C0"/>
                </a:solidFill>
              </a:rPr>
              <a:t> </a:t>
            </a:r>
            <a:r>
              <a:rPr lang="fr-FR" sz="1000" b="1" dirty="0">
                <a:solidFill>
                  <a:srgbClr val="0070C0"/>
                </a:solidFill>
              </a:rPr>
              <a:t>2023</a:t>
            </a: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EC9D3076-BCEB-A538-D7D6-8D404E63F0B9}"/>
              </a:ext>
            </a:extLst>
          </p:cNvPr>
          <p:cNvSpPr/>
          <p:nvPr/>
        </p:nvSpPr>
        <p:spPr>
          <a:xfrm rot="458939">
            <a:off x="-1497801" y="-214415"/>
            <a:ext cx="6340185" cy="7745992"/>
          </a:xfrm>
          <a:custGeom>
            <a:avLst/>
            <a:gdLst>
              <a:gd name="connsiteX0" fmla="*/ 0 w 7123649"/>
              <a:gd name="connsiteY0" fmla="*/ 498859 h 7277998"/>
              <a:gd name="connsiteX1" fmla="*/ 3714546 w 7123649"/>
              <a:gd name="connsiteY1" fmla="*/ 0 h 7277998"/>
              <a:gd name="connsiteX2" fmla="*/ 3779459 w 7123649"/>
              <a:gd name="connsiteY2" fmla="*/ 43478 h 7277998"/>
              <a:gd name="connsiteX3" fmla="*/ 3986982 w 7123649"/>
              <a:gd name="connsiteY3" fmla="*/ 249843 h 7277998"/>
              <a:gd name="connsiteX4" fmla="*/ 4045407 w 7123649"/>
              <a:gd name="connsiteY4" fmla="*/ 2866857 h 7277998"/>
              <a:gd name="connsiteX5" fmla="*/ 5938386 w 7123649"/>
              <a:gd name="connsiteY5" fmla="*/ 5233548 h 7277998"/>
              <a:gd name="connsiteX6" fmla="*/ 7084251 w 7123649"/>
              <a:gd name="connsiteY6" fmla="*/ 6382403 h 7277998"/>
              <a:gd name="connsiteX7" fmla="*/ 7123649 w 7123649"/>
              <a:gd name="connsiteY7" fmla="*/ 6443570 h 7277998"/>
              <a:gd name="connsiteX8" fmla="*/ 910429 w 7123649"/>
              <a:gd name="connsiteY8" fmla="*/ 7277998 h 727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49" h="7277998">
                <a:moveTo>
                  <a:pt x="0" y="498859"/>
                </a:moveTo>
                <a:lnTo>
                  <a:pt x="3714546" y="0"/>
                </a:lnTo>
                <a:lnTo>
                  <a:pt x="3779459" y="43478"/>
                </a:lnTo>
                <a:cubicBezTo>
                  <a:pt x="3862524" y="106014"/>
                  <a:pt x="3932939" y="174462"/>
                  <a:pt x="3986982" y="249843"/>
                </a:cubicBezTo>
                <a:cubicBezTo>
                  <a:pt x="4419329" y="852893"/>
                  <a:pt x="3720174" y="2036239"/>
                  <a:pt x="4045407" y="2866857"/>
                </a:cubicBezTo>
                <a:cubicBezTo>
                  <a:pt x="4370641" y="3697474"/>
                  <a:pt x="5420348" y="4607740"/>
                  <a:pt x="5938386" y="5233548"/>
                </a:cubicBezTo>
                <a:cubicBezTo>
                  <a:pt x="6326914" y="5702904"/>
                  <a:pt x="6879763" y="6101856"/>
                  <a:pt x="7084251" y="6382403"/>
                </a:cubicBezTo>
                <a:lnTo>
                  <a:pt x="7123649" y="6443570"/>
                </a:lnTo>
                <a:lnTo>
                  <a:pt x="910429" y="7277998"/>
                </a:lnTo>
                <a:close/>
              </a:path>
            </a:pathLst>
          </a:custGeom>
          <a:solidFill>
            <a:srgbClr val="605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32286-FCC4-3174-707E-90C1D9C0CD7C}"/>
              </a:ext>
            </a:extLst>
          </p:cNvPr>
          <p:cNvSpPr txBox="1"/>
          <p:nvPr/>
        </p:nvSpPr>
        <p:spPr>
          <a:xfrm>
            <a:off x="5154401" y="3227999"/>
            <a:ext cx="235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WMO-LRF 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68CBB-315F-96D3-C1B3-A6DE684E00C1}"/>
              </a:ext>
            </a:extLst>
          </p:cNvPr>
          <p:cNvSpPr txBox="1"/>
          <p:nvPr/>
        </p:nvSpPr>
        <p:spPr>
          <a:xfrm>
            <a:off x="1537981" y="7920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ECMWF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BE251-4494-46D9-7B95-2BE3A3D01FA0}"/>
              </a:ext>
            </a:extLst>
          </p:cNvPr>
          <p:cNvSpPr txBox="1"/>
          <p:nvPr/>
        </p:nvSpPr>
        <p:spPr>
          <a:xfrm>
            <a:off x="1095346" y="3211767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C3S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DF66B-A1AC-082F-F1E5-7A027706871B}"/>
              </a:ext>
            </a:extLst>
          </p:cNvPr>
          <p:cNvSpPr txBox="1"/>
          <p:nvPr/>
        </p:nvSpPr>
        <p:spPr>
          <a:xfrm>
            <a:off x="9759421" y="2137287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IRI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2068CBB-315F-96D3-C1B3-A6DE684E00C1}"/>
              </a:ext>
            </a:extLst>
          </p:cNvPr>
          <p:cNvSpPr txBox="1"/>
          <p:nvPr/>
        </p:nvSpPr>
        <p:spPr>
          <a:xfrm>
            <a:off x="5599594" y="-2651"/>
            <a:ext cx="1981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Met </a:t>
            </a:r>
            <a:r>
              <a:rPr lang="fr-FR" sz="2000" b="1" dirty="0"/>
              <a:t>O</a:t>
            </a:r>
            <a:r>
              <a:rPr lang="fr-FR" sz="2000" b="1" dirty="0" smtClean="0"/>
              <a:t>ffice </a:t>
            </a:r>
            <a:endParaRPr lang="fr-FR" sz="2000" b="1" dirty="0"/>
          </a:p>
        </p:txBody>
      </p:sp>
      <p:pic>
        <p:nvPicPr>
          <p:cNvPr id="3074" name="Picture 2" descr="DJF 2023/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020"/>
            <a:ext cx="4411120" cy="27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JF 2023/2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386"/>
            <a:ext cx="4379437" cy="30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JF 2023/2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08" y="471754"/>
            <a:ext cx="4347076" cy="27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r="3607"/>
          <a:stretch/>
        </p:blipFill>
        <p:spPr>
          <a:xfrm>
            <a:off x="4595613" y="3772386"/>
            <a:ext cx="3989713" cy="2914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502" y="2681241"/>
            <a:ext cx="3215958" cy="36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45672" y="2294443"/>
            <a:ext cx="8731828" cy="13255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41070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1D8513-D31C-C37A-26C9-BC946167C908}"/>
              </a:ext>
            </a:extLst>
          </p:cNvPr>
          <p:cNvSpPr txBox="1"/>
          <p:nvPr/>
        </p:nvSpPr>
        <p:spPr>
          <a:xfrm>
            <a:off x="5435222" y="3145308"/>
            <a:ext cx="235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WMO-LRF 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C4842-B132-176C-AFB1-0B7676CCA120}"/>
              </a:ext>
            </a:extLst>
          </p:cNvPr>
          <p:cNvSpPr txBox="1"/>
          <p:nvPr/>
        </p:nvSpPr>
        <p:spPr>
          <a:xfrm>
            <a:off x="2353997" y="0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ECMWF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ED451-422E-9B5F-BBF3-BE91B811D8A7}"/>
              </a:ext>
            </a:extLst>
          </p:cNvPr>
          <p:cNvSpPr txBox="1"/>
          <p:nvPr/>
        </p:nvSpPr>
        <p:spPr>
          <a:xfrm>
            <a:off x="2113828" y="3266948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C3S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7A5C7-1900-2BAA-4CF7-FD3A3001ECC1}"/>
              </a:ext>
            </a:extLst>
          </p:cNvPr>
          <p:cNvSpPr txBox="1"/>
          <p:nvPr/>
        </p:nvSpPr>
        <p:spPr>
          <a:xfrm>
            <a:off x="10194604" y="2267581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IRI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AFC4842-B132-176C-AFB1-0B7676CCA120}"/>
              </a:ext>
            </a:extLst>
          </p:cNvPr>
          <p:cNvSpPr txBox="1"/>
          <p:nvPr/>
        </p:nvSpPr>
        <p:spPr>
          <a:xfrm>
            <a:off x="6417880" y="0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Met-Office</a:t>
            </a: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3769" b="5478"/>
          <a:stretch/>
        </p:blipFill>
        <p:spPr>
          <a:xfrm>
            <a:off x="4784299" y="3585523"/>
            <a:ext cx="3930308" cy="3207353"/>
          </a:xfrm>
          <a:prstGeom prst="rect">
            <a:avLst/>
          </a:prstGeom>
        </p:spPr>
      </p:pic>
      <p:pic>
        <p:nvPicPr>
          <p:cNvPr id="4098" name="Picture 2" descr="DJF 2023/2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87" y="440215"/>
            <a:ext cx="3975321" cy="27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JF 2023/2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1" y="563256"/>
            <a:ext cx="4423472" cy="26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JF 2023/2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" y="3605357"/>
            <a:ext cx="4551828" cy="32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936" y="2707796"/>
            <a:ext cx="3561064" cy="35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952625"/>
            <a:ext cx="6715125" cy="2952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0223846-0835-4D6E-8269-3C657F449A60}"/>
              </a:ext>
            </a:extLst>
          </p:cNvPr>
          <p:cNvSpPr txBox="1">
            <a:spLocks/>
          </p:cNvSpPr>
          <p:nvPr/>
        </p:nvSpPr>
        <p:spPr>
          <a:xfrm>
            <a:off x="2368508" y="322853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  from NA RCC-LRF</a:t>
            </a:r>
          </a:p>
        </p:txBody>
      </p:sp>
      <p:pic>
        <p:nvPicPr>
          <p:cNvPr id="5" name="Imagen 1" descr="Accueil">
            <a:hlinkClick r:id="rId3" tooltip="&quot;Accueil&quot; "/>
            <a:extLst>
              <a:ext uri="{FF2B5EF4-FFF2-40B4-BE49-F238E27FC236}">
                <a16:creationId xmlns:a16="http://schemas.microsoft.com/office/drawing/2014/main" id="{6D3CB3A6-06D5-48DE-B46D-0CBE6F10A4C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424" y="516048"/>
            <a:ext cx="571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3BDCB0-F2C7-4410-8D44-24E55438868D}"/>
              </a:ext>
            </a:extLst>
          </p:cNvPr>
          <p:cNvSpPr txBox="1"/>
          <p:nvPr/>
        </p:nvSpPr>
        <p:spPr>
          <a:xfrm>
            <a:off x="4340547" y="2819528"/>
            <a:ext cx="1169043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>
                    <a:lumMod val="50000"/>
                  </a:schemeClr>
                </a:solidFill>
              </a:rPr>
              <a:t>33</a:t>
            </a:r>
            <a:r>
              <a:rPr lang="fr-FR" sz="1400" b="1" dirty="0"/>
              <a:t>/</a:t>
            </a:r>
            <a:r>
              <a:rPr lang="fr-FR" sz="1400" b="1" dirty="0">
                <a:solidFill>
                  <a:schemeClr val="accent6"/>
                </a:solidFill>
              </a:rPr>
              <a:t>33</a:t>
            </a:r>
            <a:r>
              <a:rPr lang="fr-FR" sz="1400" b="1" dirty="0"/>
              <a:t>/</a:t>
            </a:r>
            <a:r>
              <a:rPr lang="fr-FR" sz="1400" b="1" dirty="0">
                <a:solidFill>
                  <a:srgbClr val="0070C0"/>
                </a:solidFill>
              </a:rPr>
              <a:t>33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08821-9BE9-4292-A536-B3183579407D}"/>
              </a:ext>
            </a:extLst>
          </p:cNvPr>
          <p:cNvSpPr txBox="1"/>
          <p:nvPr/>
        </p:nvSpPr>
        <p:spPr>
          <a:xfrm>
            <a:off x="2291788" y="1364654"/>
            <a:ext cx="233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err="1"/>
              <a:t>Precipitation</a:t>
            </a:r>
            <a:endParaRPr lang="fr-FR" sz="24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656473" y="2079634"/>
            <a:ext cx="1989370" cy="871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fr-FR" sz="1400" dirty="0" smtClean="0">
                <a:solidFill>
                  <a:schemeClr val="tx1"/>
                </a:solidFill>
              </a:rPr>
              <a:t>/</a:t>
            </a:r>
            <a:r>
              <a:rPr lang="fr-FR" sz="1400" dirty="0" smtClean="0">
                <a:solidFill>
                  <a:srgbClr val="92D050"/>
                </a:solidFill>
              </a:rPr>
              <a:t>N</a:t>
            </a:r>
            <a:r>
              <a:rPr lang="fr-FR" sz="1400" dirty="0" smtClean="0">
                <a:solidFill>
                  <a:schemeClr val="tx1"/>
                </a:solidFill>
              </a:rPr>
              <a:t>/</a:t>
            </a:r>
            <a:r>
              <a:rPr lang="fr-FR" sz="1400" dirty="0" smtClean="0">
                <a:solidFill>
                  <a:schemeClr val="accent1"/>
                </a:solidFill>
              </a:rPr>
              <a:t>A</a:t>
            </a: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B : </a:t>
            </a:r>
            <a:r>
              <a:rPr lang="fr-FR" sz="1400" dirty="0" err="1">
                <a:solidFill>
                  <a:schemeClr val="accent2">
                    <a:lumMod val="50000"/>
                  </a:schemeClr>
                </a:solidFill>
              </a:rPr>
              <a:t>Below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 normal</a:t>
            </a:r>
          </a:p>
          <a:p>
            <a:r>
              <a:rPr lang="fr-FR" sz="1400" dirty="0">
                <a:solidFill>
                  <a:srgbClr val="00B050"/>
                </a:solidFill>
              </a:rPr>
              <a:t>N: Near normal</a:t>
            </a:r>
          </a:p>
          <a:p>
            <a:r>
              <a:rPr lang="fr-FR" sz="1400" dirty="0">
                <a:solidFill>
                  <a:schemeClr val="accent1"/>
                </a:solidFill>
              </a:rPr>
              <a:t>A: </a:t>
            </a:r>
            <a:r>
              <a:rPr lang="fr-FR" sz="1400" dirty="0" err="1">
                <a:solidFill>
                  <a:schemeClr val="accent1"/>
                </a:solidFill>
              </a:rPr>
              <a:t>Above</a:t>
            </a:r>
            <a:r>
              <a:rPr lang="fr-FR" sz="1400" dirty="0">
                <a:solidFill>
                  <a:schemeClr val="accent1"/>
                </a:solidFill>
              </a:rPr>
              <a:t> normal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75346" y="5402946"/>
            <a:ext cx="791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Precipiation</a:t>
            </a:r>
            <a:r>
              <a:rPr lang="fr-FR" dirty="0" smtClean="0"/>
              <a:t> : No </a:t>
            </a:r>
            <a:r>
              <a:rPr lang="fr-FR" dirty="0" err="1"/>
              <a:t>s</a:t>
            </a:r>
            <a:r>
              <a:rPr lang="fr-FR" dirty="0" err="1" smtClean="0"/>
              <a:t>pecial</a:t>
            </a:r>
            <a:r>
              <a:rPr lang="fr-FR" dirty="0" smtClean="0"/>
              <a:t> scenario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favoured</a:t>
            </a:r>
            <a:r>
              <a:rPr lang="fr-FR" dirty="0" smtClean="0"/>
              <a:t> over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2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F2CBDEE-E610-4B54-9813-A97D5A6FD0C1}"/>
              </a:ext>
            </a:extLst>
          </p:cNvPr>
          <p:cNvSpPr txBox="1">
            <a:spLocks/>
          </p:cNvSpPr>
          <p:nvPr/>
        </p:nvSpPr>
        <p:spPr>
          <a:xfrm>
            <a:off x="2368508" y="322853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  from NA RCC-LRF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40" y="1826319"/>
            <a:ext cx="7343775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1" descr="Accueil">
            <a:hlinkClick r:id="rId3" tooltip="&quot;Accueil&quot; "/>
            <a:extLst>
              <a:ext uri="{FF2B5EF4-FFF2-40B4-BE49-F238E27FC236}">
                <a16:creationId xmlns:a16="http://schemas.microsoft.com/office/drawing/2014/main" id="{DDA1203B-9EA8-436F-9707-4DDEC6B3C22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424" y="516048"/>
            <a:ext cx="571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12521-8EB3-41BB-B7EC-97A6F3CFBC6A}"/>
              </a:ext>
            </a:extLst>
          </p:cNvPr>
          <p:cNvSpPr txBox="1"/>
          <p:nvPr/>
        </p:nvSpPr>
        <p:spPr>
          <a:xfrm>
            <a:off x="4655453" y="2840878"/>
            <a:ext cx="116904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25</a:t>
            </a:r>
            <a:r>
              <a:rPr lang="fr-FR" b="1" dirty="0" smtClean="0"/>
              <a:t>/</a:t>
            </a:r>
            <a:r>
              <a:rPr lang="fr-FR" b="1" dirty="0" smtClean="0">
                <a:solidFill>
                  <a:schemeClr val="accent6"/>
                </a:solidFill>
              </a:rPr>
              <a:t>25</a:t>
            </a:r>
            <a:r>
              <a:rPr lang="fr-FR" b="1" dirty="0" smtClean="0"/>
              <a:t>/</a:t>
            </a:r>
            <a:r>
              <a:rPr lang="fr-FR" b="1" dirty="0" smtClean="0">
                <a:solidFill>
                  <a:srgbClr val="FF0000"/>
                </a:solidFill>
              </a:rPr>
              <a:t>50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B1C15-5C7C-4C18-9C6D-0B3BF065ABC4}"/>
              </a:ext>
            </a:extLst>
          </p:cNvPr>
          <p:cNvSpPr txBox="1"/>
          <p:nvPr/>
        </p:nvSpPr>
        <p:spPr>
          <a:xfrm>
            <a:off x="2291788" y="1364654"/>
            <a:ext cx="233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err="1"/>
              <a:t>Temperature</a:t>
            </a:r>
            <a:endParaRPr lang="fr-FR" sz="24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929348" y="1861250"/>
            <a:ext cx="1989370" cy="871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70C0"/>
                </a:solidFill>
              </a:rPr>
              <a:t>B</a:t>
            </a:r>
            <a:r>
              <a:rPr lang="fr-FR" sz="1400" dirty="0">
                <a:solidFill>
                  <a:schemeClr val="tx1"/>
                </a:solidFill>
              </a:rPr>
              <a:t>/</a:t>
            </a:r>
            <a:r>
              <a:rPr lang="fr-FR" sz="1400" dirty="0">
                <a:solidFill>
                  <a:srgbClr val="92D050"/>
                </a:solidFill>
              </a:rPr>
              <a:t>N</a:t>
            </a:r>
            <a:r>
              <a:rPr lang="fr-FR" sz="1400" dirty="0">
                <a:solidFill>
                  <a:schemeClr val="tx1"/>
                </a:solidFill>
              </a:rPr>
              <a:t>/</a:t>
            </a:r>
            <a:r>
              <a:rPr lang="fr-FR" sz="1400" dirty="0">
                <a:solidFill>
                  <a:srgbClr val="FF0000"/>
                </a:solidFill>
              </a:rPr>
              <a:t>A</a:t>
            </a:r>
          </a:p>
          <a:p>
            <a:r>
              <a:rPr lang="fr-FR" sz="1400" dirty="0">
                <a:solidFill>
                  <a:srgbClr val="0070C0"/>
                </a:solidFill>
              </a:rPr>
              <a:t>B : </a:t>
            </a:r>
            <a:r>
              <a:rPr lang="fr-FR" sz="1400" dirty="0" err="1">
                <a:solidFill>
                  <a:srgbClr val="0070C0"/>
                </a:solidFill>
              </a:rPr>
              <a:t>Below</a:t>
            </a:r>
            <a:r>
              <a:rPr lang="fr-FR" sz="1400" dirty="0">
                <a:solidFill>
                  <a:srgbClr val="0070C0"/>
                </a:solidFill>
              </a:rPr>
              <a:t> normal</a:t>
            </a:r>
          </a:p>
          <a:p>
            <a:r>
              <a:rPr lang="fr-FR" sz="1400" dirty="0">
                <a:solidFill>
                  <a:srgbClr val="00B050"/>
                </a:solidFill>
              </a:rPr>
              <a:t>N: Near normal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A: </a:t>
            </a:r>
            <a:r>
              <a:rPr lang="fr-FR" sz="1400" dirty="0" err="1">
                <a:solidFill>
                  <a:srgbClr val="FF0000"/>
                </a:solidFill>
              </a:rPr>
              <a:t>Above</a:t>
            </a:r>
            <a:r>
              <a:rPr lang="fr-FR" sz="1400" dirty="0">
                <a:solidFill>
                  <a:srgbClr val="FF0000"/>
                </a:solidFill>
              </a:rPr>
              <a:t> normal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477040" y="5471898"/>
            <a:ext cx="808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temperature</a:t>
            </a:r>
            <a:r>
              <a:rPr lang="fr-FR" dirty="0" smtClean="0"/>
              <a:t>: A </a:t>
            </a:r>
            <a:r>
              <a:rPr lang="fr-FR" dirty="0" err="1"/>
              <a:t>w</a:t>
            </a:r>
            <a:r>
              <a:rPr lang="fr-FR" dirty="0" err="1" smtClean="0"/>
              <a:t>armer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temeparture</a:t>
            </a:r>
            <a:r>
              <a:rPr lang="fr-FR" dirty="0" smtClean="0"/>
              <a:t> over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4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4D4EF9-7382-408C-A30D-AE048FD5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CAAB5-C02D-4EEA-A88E-B991F7A2F50D}"/>
              </a:ext>
            </a:extLst>
          </p:cNvPr>
          <p:cNvSpPr txBox="1"/>
          <p:nvPr/>
        </p:nvSpPr>
        <p:spPr>
          <a:xfrm>
            <a:off x="270975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5400" b="1" dirty="0" err="1">
                <a:ln/>
                <a:solidFill>
                  <a:schemeClr val="accent5"/>
                </a:solidFill>
              </a:rPr>
              <a:t>Thank</a:t>
            </a:r>
            <a:r>
              <a:rPr lang="fr-FR" sz="5400" b="1" dirty="0">
                <a:ln/>
                <a:solidFill>
                  <a:schemeClr val="accent5"/>
                </a:solidFill>
              </a:rPr>
              <a:t> </a:t>
            </a:r>
            <a:r>
              <a:rPr lang="fr-FR" sz="5400" b="1" dirty="0" err="1">
                <a:ln/>
                <a:solidFill>
                  <a:schemeClr val="accent5"/>
                </a:solidFill>
              </a:rPr>
              <a:t>you</a:t>
            </a:r>
            <a:r>
              <a:rPr lang="fr-FR" sz="5400" b="1" dirty="0">
                <a:ln/>
                <a:solidFill>
                  <a:schemeClr val="accent5"/>
                </a:solidFill>
              </a:rPr>
              <a:t> </a:t>
            </a:r>
            <a:r>
              <a:rPr lang="fr-FR" sz="5400" b="1" dirty="0" err="1">
                <a:ln/>
                <a:solidFill>
                  <a:schemeClr val="accent5"/>
                </a:solidFill>
              </a:rPr>
              <a:t>very</a:t>
            </a:r>
            <a:r>
              <a:rPr lang="fr-FR" sz="5400" b="1" dirty="0">
                <a:ln/>
                <a:solidFill>
                  <a:schemeClr val="accent5"/>
                </a:solidFill>
              </a:rPr>
              <a:t> </a:t>
            </a:r>
            <a:r>
              <a:rPr lang="fr-FR" sz="5400" b="1" dirty="0" err="1">
                <a:ln/>
                <a:solidFill>
                  <a:schemeClr val="accent5"/>
                </a:solidFill>
              </a:rPr>
              <a:t>much</a:t>
            </a:r>
            <a:endParaRPr lang="fr-FR" sz="54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528" y="2431626"/>
            <a:ext cx="10515600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fr-FR" dirty="0" err="1">
                <a:solidFill>
                  <a:schemeClr val="tx1"/>
                </a:solidFill>
              </a:rPr>
              <a:t>Current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status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Climate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2838A8A-E3CA-484E-A45F-74255918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91" y="76846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C00000"/>
                </a:solidFill>
              </a:rPr>
              <a:t>Temperature</a:t>
            </a:r>
            <a:r>
              <a:rPr lang="fr-FR" sz="2800" b="1" dirty="0">
                <a:solidFill>
                  <a:srgbClr val="C00000"/>
                </a:solidFill>
              </a:rPr>
              <a:t> in </a:t>
            </a:r>
            <a:r>
              <a:rPr lang="fr-FR" sz="2800" b="1" dirty="0" smtClean="0">
                <a:solidFill>
                  <a:srgbClr val="C00000"/>
                </a:solidFill>
              </a:rPr>
              <a:t>October2023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B9572-0AEC-4745-A65E-8BAB53CF2E35}"/>
              </a:ext>
            </a:extLst>
          </p:cNvPr>
          <p:cNvSpPr/>
          <p:nvPr/>
        </p:nvSpPr>
        <p:spPr>
          <a:xfrm>
            <a:off x="6675679" y="1862254"/>
            <a:ext cx="3278459" cy="3256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3FAA4-6442-473A-995C-F4E4426354CC}"/>
              </a:ext>
            </a:extLst>
          </p:cNvPr>
          <p:cNvSpPr/>
          <p:nvPr/>
        </p:nvSpPr>
        <p:spPr>
          <a:xfrm>
            <a:off x="6511166" y="5275536"/>
            <a:ext cx="5264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</a:rPr>
              <a:t>Monthly anomaly of the global average surface temperature in </a:t>
            </a:r>
            <a:r>
              <a:rPr lang="en-US" b="1" dirty="0" smtClean="0">
                <a:latin typeface="Times New Roman" panose="02020603050405020304" pitchFamily="18" charset="0"/>
              </a:rPr>
              <a:t>October </a:t>
            </a:r>
            <a:r>
              <a:rPr lang="en-US" b="1" dirty="0">
                <a:latin typeface="Times New Roman" panose="02020603050405020304" pitchFamily="18" charset="0"/>
              </a:rPr>
              <a:t>2023 was +</a:t>
            </a:r>
            <a:r>
              <a:rPr lang="en-US" b="1" dirty="0" smtClean="0">
                <a:latin typeface="Times New Roman" panose="02020603050405020304" pitchFamily="18" charset="0"/>
              </a:rPr>
              <a:t>0.74°C </a:t>
            </a:r>
            <a:r>
              <a:rPr lang="en-US" b="1" dirty="0">
                <a:latin typeface="Times New Roman" panose="02020603050405020304" pitchFamily="18" charset="0"/>
              </a:rPr>
              <a:t>above </a:t>
            </a:r>
            <a:r>
              <a:rPr lang="fr-FR" b="1" dirty="0">
                <a:latin typeface="Times New Roman" panose="02020603050405020304" pitchFamily="18" charset="0"/>
              </a:rPr>
              <a:t>the 1991-2020 average</a:t>
            </a:r>
            <a:r>
              <a:rPr lang="en-US" b="1" dirty="0">
                <a:latin typeface="Times New Roman" panose="02020603050405020304" pitchFamily="18" charset="0"/>
              </a:rPr>
              <a:t> :</a:t>
            </a:r>
            <a:r>
              <a:rPr lang="en-US" b="1" dirty="0" smtClean="0">
                <a:latin typeface="Times New Roman" panose="02020603050405020304" pitchFamily="18" charset="0"/>
              </a:rPr>
              <a:t>the  </a:t>
            </a:r>
            <a:r>
              <a:rPr lang="en-US" b="1" dirty="0">
                <a:latin typeface="Times New Roman" panose="02020603050405020304" pitchFamily="18" charset="0"/>
              </a:rPr>
              <a:t>warmest since 1891.</a:t>
            </a:r>
            <a:br>
              <a:rPr lang="en-US" b="1" dirty="0">
                <a:latin typeface="Times New Roman" panose="02020603050405020304" pitchFamily="18" charset="0"/>
              </a:rPr>
            </a:br>
            <a:endParaRPr lang="fr-FR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ds.data.jma.go.jp/tcc/tcc/products/gwp/temp/fig/oct_w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66" y="640109"/>
            <a:ext cx="4956752" cy="46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5498" y="44427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3550" r="860"/>
          <a:stretch/>
        </p:blipFill>
        <p:spPr>
          <a:xfrm>
            <a:off x="231091" y="1163296"/>
            <a:ext cx="5914268" cy="41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ridl.ldeo.columbia.edu/expert/SOURCES/.NOAA/.NCDC/.OISST/.version2p1/.AVHRR_monthly/.anom_c9120/lon/X/renameGRID/lat/Y/renameGRID/startcolormap/DATA/-5./5./RANGE/transparent/navy/blue/-5./VALUE/cyan/-0.5/VALUE/white/white/0.5/bandmax/yellow/0.5/VALUE/red/5./VALUE/firebrick/endcolormap/DATA/0.5/STEP/a-/SOURCES/.WORLDBATH/.bath/halfgreyscale/-a-/-a-/-a/X/Y/fig:/colors/colors/%7C%7C/colors/nozero/contours/land/:fig/T/last/plotvalue/X/20/380/plotrange/Y/-60/70/plotrange/plotaxislength/650/psdef/plotbordertop/40/psdef/plotborderbottom/40/psdef/XOVY/null/psdef/color_smoothing/null/psdef/antialias/true/psdef/+.gif?plotaxislength=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2728"/>
          <a:stretch/>
        </p:blipFill>
        <p:spPr>
          <a:xfrm>
            <a:off x="2184071" y="1598199"/>
            <a:ext cx="6772938" cy="3905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164962-1F2A-4D8A-A93C-28BC908335EC}"/>
              </a:ext>
            </a:extLst>
          </p:cNvPr>
          <p:cNvSpPr txBox="1"/>
          <p:nvPr/>
        </p:nvSpPr>
        <p:spPr>
          <a:xfrm>
            <a:off x="269956" y="341981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SST </a:t>
            </a:r>
            <a:r>
              <a:rPr lang="fr-FR" sz="2800" dirty="0" err="1" smtClean="0">
                <a:solidFill>
                  <a:srgbClr val="0070C0"/>
                </a:solidFill>
              </a:rPr>
              <a:t>Anomaly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October</a:t>
            </a:r>
            <a:r>
              <a:rPr lang="fr-FR" sz="2800" dirty="0" smtClean="0">
                <a:solidFill>
                  <a:srgbClr val="0070C0"/>
                </a:solidFill>
              </a:rPr>
              <a:t> 2023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4845269" y="3048000"/>
            <a:ext cx="2375338" cy="7567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164962-1F2A-4D8A-A93C-28BC908335EC}"/>
              </a:ext>
            </a:extLst>
          </p:cNvPr>
          <p:cNvSpPr txBox="1"/>
          <p:nvPr/>
        </p:nvSpPr>
        <p:spPr>
          <a:xfrm>
            <a:off x="269956" y="341981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Pacific sources (ENSO):</a:t>
            </a:r>
          </a:p>
        </p:txBody>
      </p:sp>
      <p:pic>
        <p:nvPicPr>
          <p:cNvPr id="2" name="Picture 2" descr="IRI ENSO Forecast Histogra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1434265"/>
            <a:ext cx="5626389" cy="37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RI ENSO Model Forecast Plume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9" y="1154546"/>
            <a:ext cx="5722910" cy="41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7672" y="2637343"/>
            <a:ext cx="7239000" cy="13255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err="1"/>
              <a:t>Dynamical</a:t>
            </a:r>
            <a:r>
              <a:rPr lang="fr-FR" dirty="0"/>
              <a:t> </a:t>
            </a:r>
            <a:r>
              <a:rPr lang="fr-FR" dirty="0" err="1"/>
              <a:t>forecast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3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57B26E-4615-43B5-9F40-461C1F43D3AC}"/>
              </a:ext>
            </a:extLst>
          </p:cNvPr>
          <p:cNvSpPr txBox="1"/>
          <p:nvPr/>
        </p:nvSpPr>
        <p:spPr>
          <a:xfrm>
            <a:off x="723098" y="301682"/>
            <a:ext cx="6241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i="1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>
                <a:solidFill>
                  <a:srgbClr val="0070C0"/>
                </a:solidFill>
              </a:rPr>
              <a:t>Sea Surface Temperature (SST)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DJF 2023/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1" y="1324493"/>
            <a:ext cx="5870257" cy="41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JF 2023/2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58" y="1247375"/>
            <a:ext cx="5986606" cy="43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35" y="301256"/>
            <a:ext cx="10515600" cy="662781"/>
          </a:xfrm>
        </p:spPr>
        <p:txBody>
          <a:bodyPr>
            <a:normAutofit fontScale="90000"/>
          </a:bodyPr>
          <a:lstStyle/>
          <a:p>
            <a:pPr lvl="0"/>
            <a:r>
              <a:rPr lang="en-GB" sz="31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Dynamical Circulation (Z500&amp;MSLP)</a:t>
            </a:r>
            <a:r>
              <a:rPr lang="fr-FR" sz="31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1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fr-FR" sz="31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06A11-A2B2-437C-A708-A6ECE1D23A9C}"/>
              </a:ext>
            </a:extLst>
          </p:cNvPr>
          <p:cNvSpPr txBox="1"/>
          <p:nvPr/>
        </p:nvSpPr>
        <p:spPr>
          <a:xfrm>
            <a:off x="1632030" y="1238491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Z500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E6909-CC38-4520-8ABB-3CB94829D678}"/>
              </a:ext>
            </a:extLst>
          </p:cNvPr>
          <p:cNvSpPr txBox="1"/>
          <p:nvPr/>
        </p:nvSpPr>
        <p:spPr>
          <a:xfrm>
            <a:off x="7959525" y="1238491"/>
            <a:ext cx="163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MSLP</a:t>
            </a:r>
          </a:p>
        </p:txBody>
      </p:sp>
      <p:pic>
        <p:nvPicPr>
          <p:cNvPr id="5122" name="Picture 2" descr="DJF 2023/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0" y="2175943"/>
            <a:ext cx="4950165" cy="379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JF 2023/2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88" y="2031999"/>
            <a:ext cx="5858099" cy="39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45672" y="2294443"/>
            <a:ext cx="8731828" cy="13255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/>
              <a:t>PRECIPITATIONS</a:t>
            </a:r>
          </a:p>
        </p:txBody>
      </p:sp>
    </p:spTree>
    <p:extLst>
      <p:ext uri="{BB962C8B-B14F-4D97-AF65-F5344CB8AC3E}">
        <p14:creationId xmlns:p14="http://schemas.microsoft.com/office/powerpoint/2010/main" val="14331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141</Words>
  <Application>Microsoft Office PowerPoint</Application>
  <PresentationFormat>Grand écran</PresentationFormat>
  <Paragraphs>52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Albertus Medium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Présentation PowerPoint</vt:lpstr>
      <vt:lpstr>Current status of Climate</vt:lpstr>
      <vt:lpstr>Temperature in October2023</vt:lpstr>
      <vt:lpstr>Présentation PowerPoint</vt:lpstr>
      <vt:lpstr>Présentation PowerPoint</vt:lpstr>
      <vt:lpstr>Dynamical forecast</vt:lpstr>
      <vt:lpstr>Présentation PowerPoint</vt:lpstr>
      <vt:lpstr>Dynamical Circulation (Z500&amp;MSLP) </vt:lpstr>
      <vt:lpstr>PRECIPITATIONS</vt:lpstr>
      <vt:lpstr>Présentation PowerPoint</vt:lpstr>
      <vt:lpstr>TEMPERATURE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AASSIF</dc:creator>
  <cp:lastModifiedBy>SADIKI</cp:lastModifiedBy>
  <cp:revision>88</cp:revision>
  <dcterms:created xsi:type="dcterms:W3CDTF">2022-01-27T21:03:32Z</dcterms:created>
  <dcterms:modified xsi:type="dcterms:W3CDTF">2023-11-23T09:14:17Z</dcterms:modified>
</cp:coreProperties>
</file>