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modernComment_1DA_1E9F2433.xml" ContentType="application/vnd.ms-powerpoint.comments+xml"/>
  <Override PartName="/ppt/notesSlides/notesSlide4.xml" ContentType="application/vnd.openxmlformats-officedocument.presentationml.notesSlide+xml"/>
  <Override PartName="/ppt/comments/modernComment_1DB_1BFC38E0.xml" ContentType="application/vnd.ms-powerpoint.comments+xml"/>
  <Override PartName="/ppt/notesSlides/notesSlide5.xml" ContentType="application/vnd.openxmlformats-officedocument.presentationml.notesSlide+xml"/>
  <Override PartName="/ppt/comments/modernComment_1DC_F3EC23DB.xml" ContentType="application/vnd.ms-powerpoint.comments+xml"/>
  <Override PartName="/ppt/notesSlides/notesSlide6.xml" ContentType="application/vnd.openxmlformats-officedocument.presentationml.notesSlide+xml"/>
  <Override PartName="/ppt/comments/modernComment_1DD_15871297.xml" ContentType="application/vnd.ms-powerpoint.comments+xml"/>
  <Override PartName="/ppt/comments/modernComment_1DE_B8D3D752.xml" ContentType="application/vnd.ms-powerpoint.comments+xml"/>
  <Override PartName="/ppt/notesSlides/notesSlide7.xml" ContentType="application/vnd.openxmlformats-officedocument.presentationml.notesSlide+xml"/>
  <Override PartName="/ppt/notesSlides/notesSlide8.xml" ContentType="application/vnd.openxmlformats-officedocument.presentationml.notesSlide+xml"/>
  <Override PartName="/ppt/comments/modernComment_207_2508B66.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471" r:id="rId2"/>
    <p:sldId id="472" r:id="rId3"/>
    <p:sldId id="473" r:id="rId4"/>
    <p:sldId id="474" r:id="rId5"/>
    <p:sldId id="475" r:id="rId6"/>
    <p:sldId id="476" r:id="rId7"/>
    <p:sldId id="477" r:id="rId8"/>
    <p:sldId id="478" r:id="rId9"/>
    <p:sldId id="518" r:id="rId10"/>
    <p:sldId id="519" r:id="rId11"/>
    <p:sldId id="483" r:id="rId12"/>
    <p:sldId id="52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0C6F21A-5C07-F9D2-FA6D-17A4FFF873A6}" name="Natalia Wells" initials="NW" userId="S::natalia.wells@metoffice.gov.uk::010cf98d-75d6-4175-b5e9-6850a80d71ce"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BDA1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22" autoAdjust="0"/>
    <p:restoredTop sz="94431" autoAdjust="0"/>
  </p:normalViewPr>
  <p:slideViewPr>
    <p:cSldViewPr snapToGrid="0">
      <p:cViewPr varScale="1">
        <p:scale>
          <a:sx n="107" d="100"/>
          <a:sy n="107" d="100"/>
        </p:scale>
        <p:origin x="1112" y="4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modernComment_1DA_1E9F2433.xml><?xml version="1.0" encoding="utf-8"?>
<p188:cmLst xmlns:a="http://schemas.openxmlformats.org/drawingml/2006/main" xmlns:r="http://schemas.openxmlformats.org/officeDocument/2006/relationships" xmlns:p188="http://schemas.microsoft.com/office/powerpoint/2018/8/main">
  <p188:cm id="{D713BBE2-B8FF-40E7-9275-D10CC122FFAC}" authorId="{90C6F21A-5C07-F9D2-FA6D-17A4FFF873A6}" created="2026-01-08T15:00:43.888">
    <pc:sldMkLst xmlns:pc="http://schemas.microsoft.com/office/powerpoint/2013/main/command">
      <pc:docMk/>
      <pc:sldMk cId="1770114559" sldId="466"/>
    </pc:sldMkLst>
    <p188:txBody>
      <a:bodyPr/>
      <a:lstStyle/>
      <a:p>
        <a:r>
          <a:rPr lang="en-GB"/>
          <a:t>Can you add any more detail about how each of the activities contributes to each of the output areas?</a:t>
        </a:r>
      </a:p>
    </p188:txBody>
  </p188:cm>
  <p188:cm id="{7E317A14-E38F-4B08-880C-7D6F64500942}" authorId="{90C6F21A-5C07-F9D2-FA6D-17A4FFF873A6}" created="2026-01-08T15:01:40.392">
    <pc:sldMkLst xmlns:pc="http://schemas.microsoft.com/office/powerpoint/2013/main/command">
      <pc:docMk/>
      <pc:sldMk cId="1770114559" sldId="466"/>
    </pc:sldMkLst>
    <p188:txBody>
      <a:bodyPr/>
      <a:lstStyle/>
      <a:p>
        <a:r>
          <a:rPr lang="en-GB"/>
          <a:t>Are the output areas correctly match up to each of the activities?</a:t>
        </a:r>
      </a:p>
    </p188:txBody>
  </p188:cm>
</p188:cmLst>
</file>

<file path=ppt/comments/modernComment_1DB_1BFC38E0.xml><?xml version="1.0" encoding="utf-8"?>
<p188:cmLst xmlns:a="http://schemas.openxmlformats.org/drawingml/2006/main" xmlns:r="http://schemas.openxmlformats.org/officeDocument/2006/relationships" xmlns:p188="http://schemas.microsoft.com/office/powerpoint/2018/8/main">
  <p188:cm id="{EB336F29-910E-46A6-9EB9-8C617CE158B2}" authorId="{90C6F21A-5C07-F9D2-FA6D-17A4FFF873A6}" created="2026-01-08T15:01:55.359">
    <pc:sldMkLst xmlns:pc="http://schemas.microsoft.com/office/powerpoint/2013/main/command">
      <pc:docMk/>
      <pc:sldMk cId="2960499249" sldId="462"/>
    </pc:sldMkLst>
    <p188:txBody>
      <a:bodyPr/>
      <a:lstStyle/>
      <a:p>
        <a:r>
          <a:rPr lang="en-GB"/>
          <a:t>Are the output areas correctly match up to each of the activities?</a:t>
        </a:r>
      </a:p>
    </p188:txBody>
  </p188:cm>
</p188:cmLst>
</file>

<file path=ppt/comments/modernComment_1DC_F3EC23DB.xml><?xml version="1.0" encoding="utf-8"?>
<p188:cmLst xmlns:a="http://schemas.openxmlformats.org/drawingml/2006/main" xmlns:r="http://schemas.openxmlformats.org/officeDocument/2006/relationships" xmlns:p188="http://schemas.microsoft.com/office/powerpoint/2018/8/main">
  <p188:cm id="{5FA6C12E-96CB-4F1D-9A98-4AB3CC8114A9}" authorId="{90C6F21A-5C07-F9D2-FA6D-17A4FFF873A6}" created="2026-01-08T15:02:07.857">
    <pc:sldMkLst xmlns:pc="http://schemas.microsoft.com/office/powerpoint/2013/main/command">
      <pc:docMk/>
      <pc:sldMk cId="2204819487" sldId="464"/>
    </pc:sldMkLst>
    <p188:txBody>
      <a:bodyPr/>
      <a:lstStyle/>
      <a:p>
        <a:r>
          <a:rPr lang="en-GB"/>
          <a:t>Are the output areas correctly match up to each of the activities?</a:t>
        </a:r>
      </a:p>
    </p188:txBody>
  </p188:cm>
</p188:cmLst>
</file>

<file path=ppt/comments/modernComment_1DD_15871297.xml><?xml version="1.0" encoding="utf-8"?>
<p188:cmLst xmlns:a="http://schemas.openxmlformats.org/drawingml/2006/main" xmlns:r="http://schemas.openxmlformats.org/officeDocument/2006/relationships" xmlns:p188="http://schemas.microsoft.com/office/powerpoint/2018/8/main">
  <p188:cm id="{275CEC3C-5DFF-4C37-AF7B-24A118148F81}" authorId="{90C6F21A-5C07-F9D2-FA6D-17A4FFF873A6}" created="2026-01-08T15:02:12.027">
    <pc:sldMkLst xmlns:pc="http://schemas.microsoft.com/office/powerpoint/2013/main/command">
      <pc:docMk/>
      <pc:sldMk cId="1346132456" sldId="465"/>
    </pc:sldMkLst>
    <p188:txBody>
      <a:bodyPr/>
      <a:lstStyle/>
      <a:p>
        <a:r>
          <a:rPr lang="en-GB"/>
          <a:t>Are the output areas correctly match up to each of the activities?</a:t>
        </a:r>
      </a:p>
    </p188:txBody>
  </p188:cm>
</p188:cmLst>
</file>

<file path=ppt/comments/modernComment_1DE_B8D3D752.xml><?xml version="1.0" encoding="utf-8"?>
<p188:cmLst xmlns:a="http://schemas.openxmlformats.org/drawingml/2006/main" xmlns:r="http://schemas.openxmlformats.org/officeDocument/2006/relationships" xmlns:p188="http://schemas.microsoft.com/office/powerpoint/2018/8/main">
  <p188:cm id="{752CCD13-CE0D-41FE-8801-A68534AD605F}" authorId="{90C6F21A-5C07-F9D2-FA6D-17A4FFF873A6}" created="2026-02-18T11:05:50.221">
    <pc:sldMkLst xmlns:pc="http://schemas.microsoft.com/office/powerpoint/2013/main/command">
      <pc:docMk/>
      <pc:sldMk cId="3100890962" sldId="478"/>
    </pc:sldMkLst>
    <p188:txBody>
      <a:bodyPr/>
      <a:lstStyle/>
      <a:p>
        <a:r>
          <a:rPr lang="en-GB"/>
          <a:t>Any key milestones you want to highlight in here?</a:t>
        </a:r>
      </a:p>
    </p188:txBody>
  </p188:cm>
</p188:cmLst>
</file>

<file path=ppt/comments/modernComment_207_2508B66.xml><?xml version="1.0" encoding="utf-8"?>
<p188:cmLst xmlns:a="http://schemas.openxmlformats.org/drawingml/2006/main" xmlns:r="http://schemas.openxmlformats.org/officeDocument/2006/relationships" xmlns:p188="http://schemas.microsoft.com/office/powerpoint/2018/8/main">
  <p188:cm id="{9E2AC7E2-C994-4517-B655-A6B198F2A4A1}" authorId="{90C6F21A-5C07-F9D2-FA6D-17A4FFF873A6}" created="2026-02-18T11:06:34.813">
    <ac:deMkLst xmlns:ac="http://schemas.microsoft.com/office/drawing/2013/main/command">
      <pc:docMk xmlns:pc="http://schemas.microsoft.com/office/powerpoint/2013/main/command"/>
      <pc:sldMk xmlns:pc="http://schemas.microsoft.com/office/powerpoint/2013/main/command" cId="38832998" sldId="519"/>
      <ac:spMk id="18" creationId="{A7FDE17E-C98E-97B9-1EB2-0FE3F4029CDC}"/>
    </ac:deMkLst>
    <p188:txBody>
      <a:bodyPr/>
      <a:lstStyle/>
      <a:p>
        <a:r>
          <a:rPr lang="en-GB"/>
          <a:t>Can you please advise which inidcators you propose to measure for each of the activities?</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A819FC-8060-4EC6-ADAC-34E657B7CCCC}" type="datetimeFigureOut">
              <a:rPr lang="en-GB" smtClean="0"/>
              <a:t>26/02/2026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B8DF41-2449-4477-9921-F132FB1D7ED3}" type="slidenum">
              <a:rPr lang="en-GB" smtClean="0"/>
              <a:t>‹#›</a:t>
            </a:fld>
            <a:endParaRPr lang="en-GB"/>
          </a:p>
        </p:txBody>
      </p:sp>
    </p:spTree>
    <p:extLst>
      <p:ext uri="{BB962C8B-B14F-4D97-AF65-F5344CB8AC3E}">
        <p14:creationId xmlns:p14="http://schemas.microsoft.com/office/powerpoint/2010/main" val="2719977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9046CE-A28E-9D98-C5F5-96263C7B2C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C8C550-2252-AB9D-32E2-10FC8CAD0C7B}"/>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E151FF01-674C-8E49-A8C9-5141C45AE539}"/>
              </a:ext>
            </a:extLst>
          </p:cNvPr>
          <p:cNvSpPr>
            <a:spLocks noGrp="1"/>
          </p:cNvSpPr>
          <p:nvPr>
            <p:ph type="body" idx="1"/>
          </p:nvPr>
        </p:nvSpPr>
        <p:spPr/>
        <p:txBody>
          <a:bodyPr/>
          <a:lstStyle/>
          <a:p>
            <a:pPr marL="0" indent="0">
              <a:buFont typeface="Arial" panose="020B0604020202020204" pitchFamily="34" charset="0"/>
              <a:buNone/>
            </a:pPr>
            <a:endParaRPr lang="en-GB" sz="1200" kern="1200">
              <a:solidFill>
                <a:schemeClr val="tx1"/>
              </a:solidFill>
              <a:latin typeface="+mn-lt"/>
              <a:ea typeface="+mn-ea"/>
              <a:cs typeface="+mn-cs"/>
            </a:endParaRPr>
          </a:p>
          <a:p>
            <a:endParaRPr lang="en-GB"/>
          </a:p>
        </p:txBody>
      </p:sp>
      <p:sp>
        <p:nvSpPr>
          <p:cNvPr id="4" name="Slide Number Placeholder 3">
            <a:extLst>
              <a:ext uri="{FF2B5EF4-FFF2-40B4-BE49-F238E27FC236}">
                <a16:creationId xmlns:a16="http://schemas.microsoft.com/office/drawing/2014/main" id="{B8E1ED91-D532-ED55-D71B-3546F61ADBFE}"/>
              </a:ext>
            </a:extLst>
          </p:cNvPr>
          <p:cNvSpPr>
            <a:spLocks noGrp="1"/>
          </p:cNvSpPr>
          <p:nvPr>
            <p:ph type="sldNum" sz="quarter" idx="5"/>
          </p:nvPr>
        </p:nvSpPr>
        <p:spPr/>
        <p:txBody>
          <a:bodyPr/>
          <a:lstStyle/>
          <a:p>
            <a:fld id="{1A5CF698-EFBF-4F5C-AAFE-14D8370E828F}" type="slidenum">
              <a:rPr lang="en-GB" smtClean="0"/>
              <a:t>2</a:t>
            </a:fld>
            <a:endParaRPr lang="en-GB"/>
          </a:p>
        </p:txBody>
      </p:sp>
    </p:spTree>
    <p:extLst>
      <p:ext uri="{BB962C8B-B14F-4D97-AF65-F5344CB8AC3E}">
        <p14:creationId xmlns:p14="http://schemas.microsoft.com/office/powerpoint/2010/main" val="23387902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C0ACCB-5E6A-AD66-7CE9-EBBAAF5853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72385D-4D1D-B77B-2F5C-19BDD30221DF}"/>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690D8E20-8B83-A0B9-2A00-33D0F142809F}"/>
              </a:ext>
            </a:extLst>
          </p:cNvPr>
          <p:cNvSpPr>
            <a:spLocks noGrp="1"/>
          </p:cNvSpPr>
          <p:nvPr>
            <p:ph type="body" idx="1"/>
          </p:nvPr>
        </p:nvSpPr>
        <p:spPr/>
        <p:txBody>
          <a:bodyPr/>
          <a:lstStyle/>
          <a:p>
            <a:r>
              <a:rPr lang="en-GB" sz="1200" kern="1200">
                <a:solidFill>
                  <a:schemeClr val="tx1"/>
                </a:solidFill>
                <a:effectLst/>
                <a:latin typeface="+mn-lt"/>
                <a:ea typeface="+mn-ea"/>
                <a:cs typeface="+mn-cs"/>
              </a:rPr>
              <a:t>The project Indicators will key indicators from the WISER Africa Programme Logframe.</a:t>
            </a:r>
          </a:p>
          <a:p>
            <a:r>
              <a:rPr lang="en-GB" sz="1200" kern="1200">
                <a:solidFill>
                  <a:schemeClr val="tx1"/>
                </a:solidFill>
                <a:effectLst/>
                <a:latin typeface="+mn-lt"/>
                <a:ea typeface="+mn-ea"/>
                <a:cs typeface="+mn-cs"/>
              </a:rPr>
              <a:t> </a:t>
            </a:r>
          </a:p>
          <a:p>
            <a:r>
              <a:rPr lang="en-GB" sz="1200" kern="1200">
                <a:solidFill>
                  <a:schemeClr val="tx1"/>
                </a:solidFill>
                <a:effectLst/>
                <a:latin typeface="+mn-lt"/>
                <a:ea typeface="+mn-ea"/>
                <a:cs typeface="+mn-cs"/>
              </a:rPr>
              <a:t>The project will track progress against relevant WISER Logframe indicators such as:</a:t>
            </a:r>
          </a:p>
          <a:p>
            <a:r>
              <a:rPr lang="en-GB" sz="1200" kern="1200">
                <a:solidFill>
                  <a:schemeClr val="tx1"/>
                </a:solidFill>
                <a:effectLst/>
                <a:latin typeface="+mn-lt"/>
                <a:ea typeface="+mn-ea"/>
                <a:cs typeface="+mn-cs"/>
              </a:rPr>
              <a:t> </a:t>
            </a:r>
          </a:p>
          <a:p>
            <a:r>
              <a:rPr lang="en-GB" sz="1200" kern="1200">
                <a:solidFill>
                  <a:schemeClr val="tx1"/>
                </a:solidFill>
                <a:effectLst/>
                <a:latin typeface="+mn-lt"/>
                <a:ea typeface="+mn-ea"/>
                <a:cs typeface="+mn-cs"/>
              </a:rPr>
              <a:t>(1) improved access to enhanced weather &amp; climate information services (WCIS) for institutions and communities;</a:t>
            </a:r>
          </a:p>
          <a:p>
            <a:r>
              <a:rPr lang="en-GB" sz="1200" kern="1200">
                <a:solidFill>
                  <a:schemeClr val="tx1"/>
                </a:solidFill>
                <a:effectLst/>
                <a:latin typeface="+mn-lt"/>
                <a:ea typeface="+mn-ea"/>
                <a:cs typeface="+mn-cs"/>
              </a:rPr>
              <a:t> </a:t>
            </a:r>
          </a:p>
          <a:p>
            <a:r>
              <a:rPr lang="en-GB" sz="1200" kern="1200">
                <a:solidFill>
                  <a:schemeClr val="tx1"/>
                </a:solidFill>
                <a:effectLst/>
                <a:latin typeface="+mn-lt"/>
                <a:ea typeface="+mn-ea"/>
                <a:cs typeface="+mn-cs"/>
              </a:rPr>
              <a:t>(2) increase uptake and use of seasonal forecasts in agriculture and DRR decisions;</a:t>
            </a:r>
          </a:p>
          <a:p>
            <a:r>
              <a:rPr lang="en-GB" sz="1200" kern="1200">
                <a:solidFill>
                  <a:schemeClr val="tx1"/>
                </a:solidFill>
                <a:effectLst/>
                <a:latin typeface="+mn-lt"/>
                <a:ea typeface="+mn-ea"/>
                <a:cs typeface="+mn-cs"/>
              </a:rPr>
              <a:t> </a:t>
            </a:r>
          </a:p>
          <a:p>
            <a:r>
              <a:rPr lang="en-GB" sz="1200" kern="1200">
                <a:solidFill>
                  <a:schemeClr val="tx1"/>
                </a:solidFill>
                <a:effectLst/>
                <a:latin typeface="+mn-lt"/>
                <a:ea typeface="+mn-ea"/>
                <a:cs typeface="+mn-cs"/>
              </a:rPr>
              <a:t>(3) strengthened institutional capacity of NMHSs for objective/impact-oriented forecasting and service modernization; and</a:t>
            </a:r>
          </a:p>
          <a:p>
            <a:r>
              <a:rPr lang="en-GB" sz="1200" kern="1200">
                <a:solidFill>
                  <a:schemeClr val="tx1"/>
                </a:solidFill>
                <a:effectLst/>
                <a:latin typeface="+mn-lt"/>
                <a:ea typeface="+mn-ea"/>
                <a:cs typeface="+mn-cs"/>
              </a:rPr>
              <a:t> </a:t>
            </a:r>
          </a:p>
          <a:p>
            <a:r>
              <a:rPr lang="en-GB" sz="1200" kern="1200">
                <a:solidFill>
                  <a:schemeClr val="tx1"/>
                </a:solidFill>
                <a:effectLst/>
                <a:latin typeface="+mn-lt"/>
                <a:ea typeface="+mn-ea"/>
                <a:cs typeface="+mn-cs"/>
              </a:rPr>
              <a:t>(4) partnerships &amp; coordination strengthened via RCOFs and UIPs.</a:t>
            </a:r>
          </a:p>
          <a:p>
            <a:r>
              <a:rPr lang="en-GB" sz="1200" kern="1200">
                <a:solidFill>
                  <a:schemeClr val="tx1"/>
                </a:solidFill>
                <a:effectLst/>
                <a:latin typeface="+mn-lt"/>
                <a:ea typeface="+mn-ea"/>
                <a:cs typeface="+mn-cs"/>
              </a:rPr>
              <a:t> </a:t>
            </a:r>
          </a:p>
          <a:p>
            <a:r>
              <a:rPr lang="en-GB" sz="1200" kern="1200">
                <a:solidFill>
                  <a:schemeClr val="tx1"/>
                </a:solidFill>
                <a:effectLst/>
                <a:latin typeface="+mn-lt"/>
                <a:ea typeface="+mn-ea"/>
                <a:cs typeface="+mn-cs"/>
              </a:rPr>
              <a:t>Complementary indicators cover co-production quality, user responsive innovations, and an enabling environment (knowledge products influencing policy and learning). </a:t>
            </a:r>
          </a:p>
          <a:p>
            <a:r>
              <a:rPr lang="en-GB" sz="1200" kern="1200">
                <a:solidFill>
                  <a:schemeClr val="tx1"/>
                </a:solidFill>
                <a:effectLst/>
                <a:latin typeface="+mn-lt"/>
                <a:ea typeface="+mn-ea"/>
                <a:cs typeface="+mn-cs"/>
              </a:rPr>
              <a:t>All metrics are disaggregated by gender, geography, and user group, and tied to AGRHYMET’s WISER-PASS </a:t>
            </a:r>
          </a:p>
          <a:p>
            <a:r>
              <a:rPr lang="en-GB" sz="1200" kern="1200">
                <a:solidFill>
                  <a:schemeClr val="tx1"/>
                </a:solidFill>
                <a:effectLst/>
                <a:latin typeface="+mn-lt"/>
                <a:ea typeface="+mn-ea"/>
                <a:cs typeface="+mn-cs"/>
              </a:rPr>
              <a:t>activities (objective forecasts, UIPs, trainings, PRESASS/PRESAGG governance).</a:t>
            </a:r>
          </a:p>
          <a:p>
            <a:r>
              <a:rPr lang="en-GB" sz="1200" kern="1200">
                <a:solidFill>
                  <a:schemeClr val="tx1"/>
                </a:solidFill>
                <a:effectLst/>
                <a:latin typeface="+mn-lt"/>
                <a:ea typeface="+mn-ea"/>
                <a:cs typeface="+mn-cs"/>
              </a:rPr>
              <a:t> </a:t>
            </a:r>
          </a:p>
          <a:p>
            <a:r>
              <a:rPr lang="en-GB" sz="1200" kern="1200">
                <a:solidFill>
                  <a:schemeClr val="tx1"/>
                </a:solidFill>
                <a:effectLst/>
                <a:latin typeface="+mn-lt"/>
                <a:ea typeface="+mn-ea"/>
                <a:cs typeface="+mn-cs"/>
              </a:rPr>
              <a:t>At the programme level, the project will evidence Outcome O2 (institutional use of WCIS) and Outcome O1 (policy/plan uptake), and at Impact (I1) will assess socio-economic benefits, avoided losses, improved preparedness, and stronger resilience, demonstrating systemic behaviour change across West Africa and the Sahel.</a:t>
            </a:r>
          </a:p>
          <a:p>
            <a:endParaRPr lang="en-GB"/>
          </a:p>
        </p:txBody>
      </p:sp>
      <p:sp>
        <p:nvSpPr>
          <p:cNvPr id="4" name="Slide Number Placeholder 3">
            <a:extLst>
              <a:ext uri="{FF2B5EF4-FFF2-40B4-BE49-F238E27FC236}">
                <a16:creationId xmlns:a16="http://schemas.microsoft.com/office/drawing/2014/main" id="{13F4CE67-52BA-A120-C41B-18983A4DFAC9}"/>
              </a:ext>
            </a:extLst>
          </p:cNvPr>
          <p:cNvSpPr>
            <a:spLocks noGrp="1"/>
          </p:cNvSpPr>
          <p:nvPr>
            <p:ph type="sldNum" sz="quarter" idx="5"/>
          </p:nvPr>
        </p:nvSpPr>
        <p:spPr/>
        <p:txBody>
          <a:bodyPr/>
          <a:lstStyle/>
          <a:p>
            <a:fld id="{1A5CF698-EFBF-4F5C-AAFE-14D8370E828F}" type="slidenum">
              <a:rPr lang="en-GB" smtClean="0"/>
              <a:t>3</a:t>
            </a:fld>
            <a:endParaRPr lang="en-GB"/>
          </a:p>
        </p:txBody>
      </p:sp>
    </p:spTree>
    <p:extLst>
      <p:ext uri="{BB962C8B-B14F-4D97-AF65-F5344CB8AC3E}">
        <p14:creationId xmlns:p14="http://schemas.microsoft.com/office/powerpoint/2010/main" val="41718336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93EBC1-6820-60BC-79A0-C780A8B876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BC4BB6-98DE-DEB9-BB6D-03F3AC43CD1F}"/>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C8368C7A-046F-D07A-F0E7-E79090083F63}"/>
              </a:ext>
            </a:extLst>
          </p:cNvPr>
          <p:cNvSpPr>
            <a:spLocks noGrp="1"/>
          </p:cNvSpPr>
          <p:nvPr>
            <p:ph type="body" idx="1"/>
          </p:nvPr>
        </p:nvSpPr>
        <p:spPr/>
        <p:txBody>
          <a:bodyPr/>
          <a:lstStyle/>
          <a:p>
            <a:r>
              <a:rPr lang="en-GB" sz="1200" kern="1200">
                <a:solidFill>
                  <a:schemeClr val="tx1"/>
                </a:solidFill>
                <a:effectLst/>
                <a:latin typeface="+mn-lt"/>
                <a:ea typeface="+mn-ea"/>
                <a:cs typeface="+mn-cs"/>
              </a:rPr>
              <a:t>The project Indicators will key indicators from the WISER Africa Programme Logframe.</a:t>
            </a:r>
          </a:p>
          <a:p>
            <a:r>
              <a:rPr lang="en-GB" sz="1200" kern="1200">
                <a:solidFill>
                  <a:schemeClr val="tx1"/>
                </a:solidFill>
                <a:effectLst/>
                <a:latin typeface="+mn-lt"/>
                <a:ea typeface="+mn-ea"/>
                <a:cs typeface="+mn-cs"/>
              </a:rPr>
              <a:t> </a:t>
            </a:r>
          </a:p>
          <a:p>
            <a:r>
              <a:rPr lang="en-GB" sz="1200" kern="1200">
                <a:solidFill>
                  <a:schemeClr val="tx1"/>
                </a:solidFill>
                <a:effectLst/>
                <a:latin typeface="+mn-lt"/>
                <a:ea typeface="+mn-ea"/>
                <a:cs typeface="+mn-cs"/>
              </a:rPr>
              <a:t>The project will track progress against relevant WISER Logframe indicators such as:</a:t>
            </a:r>
          </a:p>
          <a:p>
            <a:r>
              <a:rPr lang="en-GB" sz="1200" kern="1200">
                <a:solidFill>
                  <a:schemeClr val="tx1"/>
                </a:solidFill>
                <a:effectLst/>
                <a:latin typeface="+mn-lt"/>
                <a:ea typeface="+mn-ea"/>
                <a:cs typeface="+mn-cs"/>
              </a:rPr>
              <a:t> </a:t>
            </a:r>
          </a:p>
          <a:p>
            <a:r>
              <a:rPr lang="en-GB" sz="1200" kern="1200">
                <a:solidFill>
                  <a:schemeClr val="tx1"/>
                </a:solidFill>
                <a:effectLst/>
                <a:latin typeface="+mn-lt"/>
                <a:ea typeface="+mn-ea"/>
                <a:cs typeface="+mn-cs"/>
              </a:rPr>
              <a:t>(1) improved access to enhanced weather &amp; climate information services (WCIS) for institutions and communities;</a:t>
            </a:r>
          </a:p>
          <a:p>
            <a:r>
              <a:rPr lang="en-GB" sz="1200" kern="1200">
                <a:solidFill>
                  <a:schemeClr val="tx1"/>
                </a:solidFill>
                <a:effectLst/>
                <a:latin typeface="+mn-lt"/>
                <a:ea typeface="+mn-ea"/>
                <a:cs typeface="+mn-cs"/>
              </a:rPr>
              <a:t> </a:t>
            </a:r>
          </a:p>
          <a:p>
            <a:r>
              <a:rPr lang="en-GB" sz="1200" kern="1200">
                <a:solidFill>
                  <a:schemeClr val="tx1"/>
                </a:solidFill>
                <a:effectLst/>
                <a:latin typeface="+mn-lt"/>
                <a:ea typeface="+mn-ea"/>
                <a:cs typeface="+mn-cs"/>
              </a:rPr>
              <a:t>(2) increase uptake and use of seasonal forecasts in agriculture and DRR decisions;</a:t>
            </a:r>
          </a:p>
          <a:p>
            <a:r>
              <a:rPr lang="en-GB" sz="1200" kern="1200">
                <a:solidFill>
                  <a:schemeClr val="tx1"/>
                </a:solidFill>
                <a:effectLst/>
                <a:latin typeface="+mn-lt"/>
                <a:ea typeface="+mn-ea"/>
                <a:cs typeface="+mn-cs"/>
              </a:rPr>
              <a:t> </a:t>
            </a:r>
          </a:p>
          <a:p>
            <a:r>
              <a:rPr lang="en-GB" sz="1200" kern="1200">
                <a:solidFill>
                  <a:schemeClr val="tx1"/>
                </a:solidFill>
                <a:effectLst/>
                <a:latin typeface="+mn-lt"/>
                <a:ea typeface="+mn-ea"/>
                <a:cs typeface="+mn-cs"/>
              </a:rPr>
              <a:t>(3) strengthened institutional capacity of NMHSs for objective/impact-oriented forecasting and service modernization; and</a:t>
            </a:r>
          </a:p>
          <a:p>
            <a:r>
              <a:rPr lang="en-GB" sz="1200" kern="1200">
                <a:solidFill>
                  <a:schemeClr val="tx1"/>
                </a:solidFill>
                <a:effectLst/>
                <a:latin typeface="+mn-lt"/>
                <a:ea typeface="+mn-ea"/>
                <a:cs typeface="+mn-cs"/>
              </a:rPr>
              <a:t> </a:t>
            </a:r>
          </a:p>
          <a:p>
            <a:r>
              <a:rPr lang="en-GB" sz="1200" kern="1200">
                <a:solidFill>
                  <a:schemeClr val="tx1"/>
                </a:solidFill>
                <a:effectLst/>
                <a:latin typeface="+mn-lt"/>
                <a:ea typeface="+mn-ea"/>
                <a:cs typeface="+mn-cs"/>
              </a:rPr>
              <a:t>(4) partnerships &amp; coordination strengthened via RCOFs and UIPs.</a:t>
            </a:r>
          </a:p>
          <a:p>
            <a:r>
              <a:rPr lang="en-GB" sz="1200" kern="1200">
                <a:solidFill>
                  <a:schemeClr val="tx1"/>
                </a:solidFill>
                <a:effectLst/>
                <a:latin typeface="+mn-lt"/>
                <a:ea typeface="+mn-ea"/>
                <a:cs typeface="+mn-cs"/>
              </a:rPr>
              <a:t> </a:t>
            </a:r>
          </a:p>
          <a:p>
            <a:r>
              <a:rPr lang="en-GB" sz="1200" kern="1200">
                <a:solidFill>
                  <a:schemeClr val="tx1"/>
                </a:solidFill>
                <a:effectLst/>
                <a:latin typeface="+mn-lt"/>
                <a:ea typeface="+mn-ea"/>
                <a:cs typeface="+mn-cs"/>
              </a:rPr>
              <a:t>Complementary indicators cover co-production quality, user responsive innovations, and an enabling environment (knowledge products influencing policy and learning). </a:t>
            </a:r>
          </a:p>
          <a:p>
            <a:r>
              <a:rPr lang="en-GB" sz="1200" kern="1200">
                <a:solidFill>
                  <a:schemeClr val="tx1"/>
                </a:solidFill>
                <a:effectLst/>
                <a:latin typeface="+mn-lt"/>
                <a:ea typeface="+mn-ea"/>
                <a:cs typeface="+mn-cs"/>
              </a:rPr>
              <a:t>All metrics are disaggregated by gender, geography, and user group, and tied to AGRHYMET’s WISER-PASS </a:t>
            </a:r>
          </a:p>
          <a:p>
            <a:r>
              <a:rPr lang="en-GB" sz="1200" kern="1200">
                <a:solidFill>
                  <a:schemeClr val="tx1"/>
                </a:solidFill>
                <a:effectLst/>
                <a:latin typeface="+mn-lt"/>
                <a:ea typeface="+mn-ea"/>
                <a:cs typeface="+mn-cs"/>
              </a:rPr>
              <a:t>activities (objective forecasts, UIPs, trainings, PRESASS/PRESAGG governance).</a:t>
            </a:r>
          </a:p>
          <a:p>
            <a:r>
              <a:rPr lang="en-GB" sz="1200" kern="1200">
                <a:solidFill>
                  <a:schemeClr val="tx1"/>
                </a:solidFill>
                <a:effectLst/>
                <a:latin typeface="+mn-lt"/>
                <a:ea typeface="+mn-ea"/>
                <a:cs typeface="+mn-cs"/>
              </a:rPr>
              <a:t> </a:t>
            </a:r>
          </a:p>
          <a:p>
            <a:r>
              <a:rPr lang="en-GB" sz="1200" kern="1200">
                <a:solidFill>
                  <a:schemeClr val="tx1"/>
                </a:solidFill>
                <a:effectLst/>
                <a:latin typeface="+mn-lt"/>
                <a:ea typeface="+mn-ea"/>
                <a:cs typeface="+mn-cs"/>
              </a:rPr>
              <a:t>At the programme level, the project will evidence Outcome O2 (institutional use of WCIS) and Outcome O1 (policy/plan uptake), and at Impact (I1) will assess socio-economic benefits, avoided losses, improved preparedness, and stronger resilience, demonstrating systemic behaviour change across West Africa and the Sahel.</a:t>
            </a:r>
          </a:p>
          <a:p>
            <a:endParaRPr lang="en-GB"/>
          </a:p>
        </p:txBody>
      </p:sp>
      <p:sp>
        <p:nvSpPr>
          <p:cNvPr id="4" name="Slide Number Placeholder 3">
            <a:extLst>
              <a:ext uri="{FF2B5EF4-FFF2-40B4-BE49-F238E27FC236}">
                <a16:creationId xmlns:a16="http://schemas.microsoft.com/office/drawing/2014/main" id="{0C24D4B4-83F1-111B-E732-EB45E9D9C6E9}"/>
              </a:ext>
            </a:extLst>
          </p:cNvPr>
          <p:cNvSpPr>
            <a:spLocks noGrp="1"/>
          </p:cNvSpPr>
          <p:nvPr>
            <p:ph type="sldNum" sz="quarter" idx="5"/>
          </p:nvPr>
        </p:nvSpPr>
        <p:spPr/>
        <p:txBody>
          <a:bodyPr/>
          <a:lstStyle/>
          <a:p>
            <a:fld id="{1A5CF698-EFBF-4F5C-AAFE-14D8370E828F}" type="slidenum">
              <a:rPr lang="en-GB" smtClean="0"/>
              <a:t>4</a:t>
            </a:fld>
            <a:endParaRPr lang="en-GB"/>
          </a:p>
        </p:txBody>
      </p:sp>
    </p:spTree>
    <p:extLst>
      <p:ext uri="{BB962C8B-B14F-4D97-AF65-F5344CB8AC3E}">
        <p14:creationId xmlns:p14="http://schemas.microsoft.com/office/powerpoint/2010/main" val="20143035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8E5846-C315-9073-7517-55AB999D09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C165F1-F433-80A3-1DCE-B214760A2C36}"/>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80143075-E560-E0B4-6C8D-FF8DB03A6D2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CF254A73-F0C2-3762-789D-A8CA3ABAB53B}"/>
              </a:ext>
            </a:extLst>
          </p:cNvPr>
          <p:cNvSpPr>
            <a:spLocks noGrp="1"/>
          </p:cNvSpPr>
          <p:nvPr>
            <p:ph type="sldNum" sz="quarter" idx="5"/>
          </p:nvPr>
        </p:nvSpPr>
        <p:spPr/>
        <p:txBody>
          <a:bodyPr/>
          <a:lstStyle/>
          <a:p>
            <a:fld id="{1A5CF698-EFBF-4F5C-AAFE-14D8370E828F}" type="slidenum">
              <a:rPr lang="en-GB" smtClean="0"/>
              <a:t>5</a:t>
            </a:fld>
            <a:endParaRPr lang="en-GB"/>
          </a:p>
        </p:txBody>
      </p:sp>
    </p:spTree>
    <p:extLst>
      <p:ext uri="{BB962C8B-B14F-4D97-AF65-F5344CB8AC3E}">
        <p14:creationId xmlns:p14="http://schemas.microsoft.com/office/powerpoint/2010/main" val="15945866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C08580-34F7-4B7F-B58A-73079DAF8C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4A2096-426C-BCA1-F38B-10F9B31F2A2F}"/>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240167C7-07EA-B124-5B34-8E21F3B4C53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a:solidFill>
                  <a:srgbClr val="FF0000"/>
                </a:solidFill>
              </a:rPr>
              <a:t>**fits into ACMAD Work Package 5**</a:t>
            </a:r>
          </a:p>
          <a:p>
            <a:endParaRPr lang="en-GB"/>
          </a:p>
        </p:txBody>
      </p:sp>
      <p:sp>
        <p:nvSpPr>
          <p:cNvPr id="4" name="Slide Number Placeholder 3">
            <a:extLst>
              <a:ext uri="{FF2B5EF4-FFF2-40B4-BE49-F238E27FC236}">
                <a16:creationId xmlns:a16="http://schemas.microsoft.com/office/drawing/2014/main" id="{BE5CDD0D-60E7-33B2-6A48-B1EAE7A53FB8}"/>
              </a:ext>
            </a:extLst>
          </p:cNvPr>
          <p:cNvSpPr>
            <a:spLocks noGrp="1"/>
          </p:cNvSpPr>
          <p:nvPr>
            <p:ph type="sldNum" sz="quarter" idx="5"/>
          </p:nvPr>
        </p:nvSpPr>
        <p:spPr/>
        <p:txBody>
          <a:bodyPr/>
          <a:lstStyle/>
          <a:p>
            <a:fld id="{1A5CF698-EFBF-4F5C-AAFE-14D8370E828F}" type="slidenum">
              <a:rPr lang="en-GB" smtClean="0"/>
              <a:t>6</a:t>
            </a:fld>
            <a:endParaRPr lang="en-GB"/>
          </a:p>
        </p:txBody>
      </p:sp>
    </p:spTree>
    <p:extLst>
      <p:ext uri="{BB962C8B-B14F-4D97-AF65-F5344CB8AC3E}">
        <p14:creationId xmlns:p14="http://schemas.microsoft.com/office/powerpoint/2010/main" val="10399336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A0E6EC-0289-D725-B60C-F8E83436E0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B442F9-A225-27DF-415F-3F4FCCB3B05B}"/>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55D0444E-7844-EF9B-98AD-39111A936FAE}"/>
              </a:ext>
            </a:extLst>
          </p:cNvPr>
          <p:cNvSpPr>
            <a:spLocks noGrp="1"/>
          </p:cNvSpPr>
          <p:nvPr>
            <p:ph type="body" idx="1"/>
          </p:nvPr>
        </p:nvSpPr>
        <p:spPr/>
        <p:txBody>
          <a:bodyPr/>
          <a:lstStyle/>
          <a:p>
            <a:r>
              <a:rPr lang="en-GB" sz="1200" kern="1200">
                <a:solidFill>
                  <a:schemeClr val="tx1"/>
                </a:solidFill>
                <a:effectLst/>
                <a:latin typeface="+mn-lt"/>
                <a:ea typeface="+mn-ea"/>
                <a:cs typeface="+mn-cs"/>
              </a:rPr>
              <a:t>The project Indicators will key indicators from the WISER Africa Programme Logframe.</a:t>
            </a:r>
          </a:p>
          <a:p>
            <a:r>
              <a:rPr lang="en-GB" sz="1200" kern="1200">
                <a:solidFill>
                  <a:schemeClr val="tx1"/>
                </a:solidFill>
                <a:effectLst/>
                <a:latin typeface="+mn-lt"/>
                <a:ea typeface="+mn-ea"/>
                <a:cs typeface="+mn-cs"/>
              </a:rPr>
              <a:t> </a:t>
            </a:r>
          </a:p>
          <a:p>
            <a:r>
              <a:rPr lang="en-GB" sz="1200" kern="1200">
                <a:solidFill>
                  <a:schemeClr val="tx1"/>
                </a:solidFill>
                <a:effectLst/>
                <a:latin typeface="+mn-lt"/>
                <a:ea typeface="+mn-ea"/>
                <a:cs typeface="+mn-cs"/>
              </a:rPr>
              <a:t>The project will track progress against relevant WISER Logframe indicators such as:</a:t>
            </a:r>
          </a:p>
          <a:p>
            <a:r>
              <a:rPr lang="en-GB" sz="1200" kern="1200">
                <a:solidFill>
                  <a:schemeClr val="tx1"/>
                </a:solidFill>
                <a:effectLst/>
                <a:latin typeface="+mn-lt"/>
                <a:ea typeface="+mn-ea"/>
                <a:cs typeface="+mn-cs"/>
              </a:rPr>
              <a:t> </a:t>
            </a:r>
          </a:p>
          <a:p>
            <a:r>
              <a:rPr lang="en-GB" sz="1200" kern="1200">
                <a:solidFill>
                  <a:schemeClr val="tx1"/>
                </a:solidFill>
                <a:effectLst/>
                <a:latin typeface="+mn-lt"/>
                <a:ea typeface="+mn-ea"/>
                <a:cs typeface="+mn-cs"/>
              </a:rPr>
              <a:t>(1) improved access to enhanced weather &amp; climate information services (WCIS) for institutions and communities;</a:t>
            </a:r>
          </a:p>
          <a:p>
            <a:r>
              <a:rPr lang="en-GB" sz="1200" kern="1200">
                <a:solidFill>
                  <a:schemeClr val="tx1"/>
                </a:solidFill>
                <a:effectLst/>
                <a:latin typeface="+mn-lt"/>
                <a:ea typeface="+mn-ea"/>
                <a:cs typeface="+mn-cs"/>
              </a:rPr>
              <a:t> </a:t>
            </a:r>
          </a:p>
          <a:p>
            <a:r>
              <a:rPr lang="en-GB" sz="1200" kern="1200">
                <a:solidFill>
                  <a:schemeClr val="tx1"/>
                </a:solidFill>
                <a:effectLst/>
                <a:latin typeface="+mn-lt"/>
                <a:ea typeface="+mn-ea"/>
                <a:cs typeface="+mn-cs"/>
              </a:rPr>
              <a:t>(2) increase uptake and use of seasonal forecasts in agriculture and DRR decisions;</a:t>
            </a:r>
          </a:p>
          <a:p>
            <a:r>
              <a:rPr lang="en-GB" sz="1200" kern="1200">
                <a:solidFill>
                  <a:schemeClr val="tx1"/>
                </a:solidFill>
                <a:effectLst/>
                <a:latin typeface="+mn-lt"/>
                <a:ea typeface="+mn-ea"/>
                <a:cs typeface="+mn-cs"/>
              </a:rPr>
              <a:t> </a:t>
            </a:r>
          </a:p>
          <a:p>
            <a:r>
              <a:rPr lang="en-GB" sz="1200" kern="1200">
                <a:solidFill>
                  <a:schemeClr val="tx1"/>
                </a:solidFill>
                <a:effectLst/>
                <a:latin typeface="+mn-lt"/>
                <a:ea typeface="+mn-ea"/>
                <a:cs typeface="+mn-cs"/>
              </a:rPr>
              <a:t>(3) strengthened institutional capacity of NMHSs for objective/impact-oriented forecasting and service modernization; and</a:t>
            </a:r>
          </a:p>
          <a:p>
            <a:r>
              <a:rPr lang="en-GB" sz="1200" kern="1200">
                <a:solidFill>
                  <a:schemeClr val="tx1"/>
                </a:solidFill>
                <a:effectLst/>
                <a:latin typeface="+mn-lt"/>
                <a:ea typeface="+mn-ea"/>
                <a:cs typeface="+mn-cs"/>
              </a:rPr>
              <a:t> </a:t>
            </a:r>
          </a:p>
          <a:p>
            <a:r>
              <a:rPr lang="en-GB" sz="1200" kern="1200">
                <a:solidFill>
                  <a:schemeClr val="tx1"/>
                </a:solidFill>
                <a:effectLst/>
                <a:latin typeface="+mn-lt"/>
                <a:ea typeface="+mn-ea"/>
                <a:cs typeface="+mn-cs"/>
              </a:rPr>
              <a:t>(4) partnerships &amp; coordination strengthened via RCOFs and UIPs.</a:t>
            </a:r>
          </a:p>
          <a:p>
            <a:r>
              <a:rPr lang="en-GB" sz="1200" kern="1200">
                <a:solidFill>
                  <a:schemeClr val="tx1"/>
                </a:solidFill>
                <a:effectLst/>
                <a:latin typeface="+mn-lt"/>
                <a:ea typeface="+mn-ea"/>
                <a:cs typeface="+mn-cs"/>
              </a:rPr>
              <a:t> </a:t>
            </a:r>
          </a:p>
          <a:p>
            <a:r>
              <a:rPr lang="en-GB" sz="1200" kern="1200">
                <a:solidFill>
                  <a:schemeClr val="tx1"/>
                </a:solidFill>
                <a:effectLst/>
                <a:latin typeface="+mn-lt"/>
                <a:ea typeface="+mn-ea"/>
                <a:cs typeface="+mn-cs"/>
              </a:rPr>
              <a:t>Complementary indicators cover co-production quality, user responsive innovations, and an enabling environment (knowledge products influencing policy and learning). </a:t>
            </a:r>
          </a:p>
          <a:p>
            <a:r>
              <a:rPr lang="en-GB" sz="1200" kern="1200">
                <a:solidFill>
                  <a:schemeClr val="tx1"/>
                </a:solidFill>
                <a:effectLst/>
                <a:latin typeface="+mn-lt"/>
                <a:ea typeface="+mn-ea"/>
                <a:cs typeface="+mn-cs"/>
              </a:rPr>
              <a:t>All metrics are disaggregated by gender, geography, and user group, and tied to AGRHYMET’s WISER-PASS </a:t>
            </a:r>
          </a:p>
          <a:p>
            <a:r>
              <a:rPr lang="en-GB" sz="1200" kern="1200">
                <a:solidFill>
                  <a:schemeClr val="tx1"/>
                </a:solidFill>
                <a:effectLst/>
                <a:latin typeface="+mn-lt"/>
                <a:ea typeface="+mn-ea"/>
                <a:cs typeface="+mn-cs"/>
              </a:rPr>
              <a:t>activities (objective forecasts, UIPs, trainings, PRESASS/PRESAGG governance).</a:t>
            </a:r>
          </a:p>
          <a:p>
            <a:r>
              <a:rPr lang="en-GB" sz="1200" kern="1200">
                <a:solidFill>
                  <a:schemeClr val="tx1"/>
                </a:solidFill>
                <a:effectLst/>
                <a:latin typeface="+mn-lt"/>
                <a:ea typeface="+mn-ea"/>
                <a:cs typeface="+mn-cs"/>
              </a:rPr>
              <a:t> </a:t>
            </a:r>
          </a:p>
          <a:p>
            <a:r>
              <a:rPr lang="en-GB" sz="1200" kern="1200">
                <a:solidFill>
                  <a:schemeClr val="tx1"/>
                </a:solidFill>
                <a:effectLst/>
                <a:latin typeface="+mn-lt"/>
                <a:ea typeface="+mn-ea"/>
                <a:cs typeface="+mn-cs"/>
              </a:rPr>
              <a:t>At the programme level, the project will evidence Outcome O2 (institutional use of WCIS) and Outcome O1 (policy/plan uptake), and at Impact (I1) will assess socio-economic benefits, avoided losses, improved preparedness, and stronger resilience, demonstrating systemic behaviour change across West Africa and the Sahel.</a:t>
            </a:r>
          </a:p>
          <a:p>
            <a:endParaRPr lang="en-GB"/>
          </a:p>
        </p:txBody>
      </p:sp>
      <p:sp>
        <p:nvSpPr>
          <p:cNvPr id="4" name="Slide Number Placeholder 3">
            <a:extLst>
              <a:ext uri="{FF2B5EF4-FFF2-40B4-BE49-F238E27FC236}">
                <a16:creationId xmlns:a16="http://schemas.microsoft.com/office/drawing/2014/main" id="{75F933CB-A896-7094-8193-F3817DE6A2E8}"/>
              </a:ext>
            </a:extLst>
          </p:cNvPr>
          <p:cNvSpPr>
            <a:spLocks noGrp="1"/>
          </p:cNvSpPr>
          <p:nvPr>
            <p:ph type="sldNum" sz="quarter" idx="5"/>
          </p:nvPr>
        </p:nvSpPr>
        <p:spPr/>
        <p:txBody>
          <a:bodyPr/>
          <a:lstStyle/>
          <a:p>
            <a:fld id="{1A5CF698-EFBF-4F5C-AAFE-14D8370E828F}" type="slidenum">
              <a:rPr lang="en-GB" smtClean="0"/>
              <a:t>7</a:t>
            </a:fld>
            <a:endParaRPr lang="en-GB"/>
          </a:p>
        </p:txBody>
      </p:sp>
    </p:spTree>
    <p:extLst>
      <p:ext uri="{BB962C8B-B14F-4D97-AF65-F5344CB8AC3E}">
        <p14:creationId xmlns:p14="http://schemas.microsoft.com/office/powerpoint/2010/main" val="9827445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CA9A1-A04D-B9E1-E7AB-8BFA0B87DA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F7D225-E63F-F7F4-302C-FDEFD53ABA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00A408-8CE2-FD05-C417-672F3301E13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8ACDFFE-97C3-25C3-5A13-35C7D73C4E81}"/>
              </a:ext>
            </a:extLst>
          </p:cNvPr>
          <p:cNvSpPr>
            <a:spLocks noGrp="1"/>
          </p:cNvSpPr>
          <p:nvPr>
            <p:ph type="sldNum" sz="quarter" idx="5"/>
          </p:nvPr>
        </p:nvSpPr>
        <p:spPr/>
        <p:txBody>
          <a:bodyPr/>
          <a:lstStyle/>
          <a:p>
            <a:fld id="{6E2A7BE1-F81D-41CB-9C36-2F0EB6597E25}" type="slidenum">
              <a:rPr lang="en-GB" smtClean="0"/>
              <a:t>9</a:t>
            </a:fld>
            <a:endParaRPr lang="en-GB"/>
          </a:p>
        </p:txBody>
      </p:sp>
    </p:spTree>
    <p:extLst>
      <p:ext uri="{BB962C8B-B14F-4D97-AF65-F5344CB8AC3E}">
        <p14:creationId xmlns:p14="http://schemas.microsoft.com/office/powerpoint/2010/main" val="41442650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813498-6171-D55A-7656-6110A9FB52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7186BF-4161-A5BF-EC31-DF20A46B6F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D627CC-8CB3-01FE-0EEB-9F0856C6356A}"/>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9A17ED9E-D4BD-FEC4-F614-98D031707319}"/>
              </a:ext>
            </a:extLst>
          </p:cNvPr>
          <p:cNvSpPr>
            <a:spLocks noGrp="1"/>
          </p:cNvSpPr>
          <p:nvPr>
            <p:ph type="sldNum" sz="quarter" idx="5"/>
          </p:nvPr>
        </p:nvSpPr>
        <p:spPr/>
        <p:txBody>
          <a:bodyPr/>
          <a:lstStyle/>
          <a:p>
            <a:fld id="{1A5CF698-EFBF-4F5C-AAFE-14D8370E828F}" type="slidenum">
              <a:rPr lang="en-GB" smtClean="0"/>
              <a:t>10</a:t>
            </a:fld>
            <a:endParaRPr lang="en-GB"/>
          </a:p>
        </p:txBody>
      </p:sp>
    </p:spTree>
    <p:extLst>
      <p:ext uri="{BB962C8B-B14F-4D97-AF65-F5344CB8AC3E}">
        <p14:creationId xmlns:p14="http://schemas.microsoft.com/office/powerpoint/2010/main" val="3349532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112885-BC56-6F17-D44A-C0F615CBF14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943E32A-17FF-1B8C-0587-540D630791A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F6223D7-0E48-A052-62B3-FBF80C6144DA}"/>
              </a:ext>
            </a:extLst>
          </p:cNvPr>
          <p:cNvSpPr>
            <a:spLocks noGrp="1"/>
          </p:cNvSpPr>
          <p:nvPr>
            <p:ph type="dt" sz="half" idx="10"/>
          </p:nvPr>
        </p:nvSpPr>
        <p:spPr/>
        <p:txBody>
          <a:bodyPr/>
          <a:lstStyle/>
          <a:p>
            <a:fld id="{24134A59-AB01-4B63-A77D-4217CFEB9FA9}" type="datetimeFigureOut">
              <a:rPr lang="en-GB" smtClean="0"/>
              <a:t>26/02/2026</a:t>
            </a:fld>
            <a:endParaRPr lang="en-GB"/>
          </a:p>
        </p:txBody>
      </p:sp>
      <p:sp>
        <p:nvSpPr>
          <p:cNvPr id="5" name="Footer Placeholder 4">
            <a:extLst>
              <a:ext uri="{FF2B5EF4-FFF2-40B4-BE49-F238E27FC236}">
                <a16:creationId xmlns:a16="http://schemas.microsoft.com/office/drawing/2014/main" id="{46EAAC3F-66A3-A892-F980-A17182B6346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9993728-88BD-A562-7B8A-6369E0ECB8CA}"/>
              </a:ext>
            </a:extLst>
          </p:cNvPr>
          <p:cNvSpPr>
            <a:spLocks noGrp="1"/>
          </p:cNvSpPr>
          <p:nvPr>
            <p:ph type="sldNum" sz="quarter" idx="12"/>
          </p:nvPr>
        </p:nvSpPr>
        <p:spPr/>
        <p:txBody>
          <a:bodyPr/>
          <a:lstStyle/>
          <a:p>
            <a:fld id="{A4EDCDA9-CD66-4846-A6B4-AFDA619DC848}" type="slidenum">
              <a:rPr lang="en-GB" smtClean="0"/>
              <a:t>‹#›</a:t>
            </a:fld>
            <a:endParaRPr lang="en-GB"/>
          </a:p>
        </p:txBody>
      </p:sp>
    </p:spTree>
    <p:extLst>
      <p:ext uri="{BB962C8B-B14F-4D97-AF65-F5344CB8AC3E}">
        <p14:creationId xmlns:p14="http://schemas.microsoft.com/office/powerpoint/2010/main" val="3385828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EE5BE-6F37-8029-7CC4-B2CA10510B2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897C739-7DB9-F6F3-0AB4-73EC8B12F36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A059258-D074-68D6-6199-1A8FF773C09A}"/>
              </a:ext>
            </a:extLst>
          </p:cNvPr>
          <p:cNvSpPr>
            <a:spLocks noGrp="1"/>
          </p:cNvSpPr>
          <p:nvPr>
            <p:ph type="dt" sz="half" idx="10"/>
          </p:nvPr>
        </p:nvSpPr>
        <p:spPr/>
        <p:txBody>
          <a:bodyPr/>
          <a:lstStyle/>
          <a:p>
            <a:fld id="{24134A59-AB01-4B63-A77D-4217CFEB9FA9}" type="datetimeFigureOut">
              <a:rPr lang="en-GB" smtClean="0"/>
              <a:t>26/02/2026</a:t>
            </a:fld>
            <a:endParaRPr lang="en-GB"/>
          </a:p>
        </p:txBody>
      </p:sp>
      <p:sp>
        <p:nvSpPr>
          <p:cNvPr id="5" name="Footer Placeholder 4">
            <a:extLst>
              <a:ext uri="{FF2B5EF4-FFF2-40B4-BE49-F238E27FC236}">
                <a16:creationId xmlns:a16="http://schemas.microsoft.com/office/drawing/2014/main" id="{BD8F3BB9-599C-4EE2-5F9B-7A0F71EE84A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E5A7DD8-72CA-C3DB-4978-8B5CBE46830E}"/>
              </a:ext>
            </a:extLst>
          </p:cNvPr>
          <p:cNvSpPr>
            <a:spLocks noGrp="1"/>
          </p:cNvSpPr>
          <p:nvPr>
            <p:ph type="sldNum" sz="quarter" idx="12"/>
          </p:nvPr>
        </p:nvSpPr>
        <p:spPr/>
        <p:txBody>
          <a:bodyPr/>
          <a:lstStyle/>
          <a:p>
            <a:fld id="{A4EDCDA9-CD66-4846-A6B4-AFDA619DC848}" type="slidenum">
              <a:rPr lang="en-GB" smtClean="0"/>
              <a:t>‹#›</a:t>
            </a:fld>
            <a:endParaRPr lang="en-GB"/>
          </a:p>
        </p:txBody>
      </p:sp>
    </p:spTree>
    <p:extLst>
      <p:ext uri="{BB962C8B-B14F-4D97-AF65-F5344CB8AC3E}">
        <p14:creationId xmlns:p14="http://schemas.microsoft.com/office/powerpoint/2010/main" val="4168855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1E372F7-8633-4469-266B-DCCE7EDC8DF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F724DDC-320E-4469-7F17-E34762F3C62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0715425-1C7D-5F8A-C63B-355CA39BCB3C}"/>
              </a:ext>
            </a:extLst>
          </p:cNvPr>
          <p:cNvSpPr>
            <a:spLocks noGrp="1"/>
          </p:cNvSpPr>
          <p:nvPr>
            <p:ph type="dt" sz="half" idx="10"/>
          </p:nvPr>
        </p:nvSpPr>
        <p:spPr/>
        <p:txBody>
          <a:bodyPr/>
          <a:lstStyle/>
          <a:p>
            <a:fld id="{24134A59-AB01-4B63-A77D-4217CFEB9FA9}" type="datetimeFigureOut">
              <a:rPr lang="en-GB" smtClean="0"/>
              <a:t>26/02/2026</a:t>
            </a:fld>
            <a:endParaRPr lang="en-GB"/>
          </a:p>
        </p:txBody>
      </p:sp>
      <p:sp>
        <p:nvSpPr>
          <p:cNvPr id="5" name="Footer Placeholder 4">
            <a:extLst>
              <a:ext uri="{FF2B5EF4-FFF2-40B4-BE49-F238E27FC236}">
                <a16:creationId xmlns:a16="http://schemas.microsoft.com/office/drawing/2014/main" id="{C6D31F6E-E66B-A8A9-5668-EB496BE19B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E465F2-3482-ED82-B611-8E84C8B09DCE}"/>
              </a:ext>
            </a:extLst>
          </p:cNvPr>
          <p:cNvSpPr>
            <a:spLocks noGrp="1"/>
          </p:cNvSpPr>
          <p:nvPr>
            <p:ph type="sldNum" sz="quarter" idx="12"/>
          </p:nvPr>
        </p:nvSpPr>
        <p:spPr/>
        <p:txBody>
          <a:bodyPr/>
          <a:lstStyle/>
          <a:p>
            <a:fld id="{A4EDCDA9-CD66-4846-A6B4-AFDA619DC848}" type="slidenum">
              <a:rPr lang="en-GB" smtClean="0"/>
              <a:t>‹#›</a:t>
            </a:fld>
            <a:endParaRPr lang="en-GB"/>
          </a:p>
        </p:txBody>
      </p:sp>
    </p:spTree>
    <p:extLst>
      <p:ext uri="{BB962C8B-B14F-4D97-AF65-F5344CB8AC3E}">
        <p14:creationId xmlns:p14="http://schemas.microsoft.com/office/powerpoint/2010/main" val="1270258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8653C-01E1-C6A9-6E39-5727738D180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FF7D3D4-02D4-51F5-0696-063C017DBC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ADD880F-0CE5-9CD5-0B3D-8F8C326F2E7F}"/>
              </a:ext>
            </a:extLst>
          </p:cNvPr>
          <p:cNvSpPr>
            <a:spLocks noGrp="1"/>
          </p:cNvSpPr>
          <p:nvPr>
            <p:ph type="dt" sz="half" idx="10"/>
          </p:nvPr>
        </p:nvSpPr>
        <p:spPr/>
        <p:txBody>
          <a:bodyPr/>
          <a:lstStyle/>
          <a:p>
            <a:fld id="{24134A59-AB01-4B63-A77D-4217CFEB9FA9}" type="datetimeFigureOut">
              <a:rPr lang="en-GB" smtClean="0"/>
              <a:t>26/02/2026</a:t>
            </a:fld>
            <a:endParaRPr lang="en-GB"/>
          </a:p>
        </p:txBody>
      </p:sp>
      <p:sp>
        <p:nvSpPr>
          <p:cNvPr id="5" name="Footer Placeholder 4">
            <a:extLst>
              <a:ext uri="{FF2B5EF4-FFF2-40B4-BE49-F238E27FC236}">
                <a16:creationId xmlns:a16="http://schemas.microsoft.com/office/drawing/2014/main" id="{3EA3CFF8-FD3F-477D-6FB9-4591AA48378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EC73706-D69A-9F2C-0B86-F6C5F0E98A41}"/>
              </a:ext>
            </a:extLst>
          </p:cNvPr>
          <p:cNvSpPr>
            <a:spLocks noGrp="1"/>
          </p:cNvSpPr>
          <p:nvPr>
            <p:ph type="sldNum" sz="quarter" idx="12"/>
          </p:nvPr>
        </p:nvSpPr>
        <p:spPr/>
        <p:txBody>
          <a:bodyPr/>
          <a:lstStyle/>
          <a:p>
            <a:fld id="{A4EDCDA9-CD66-4846-A6B4-AFDA619DC848}" type="slidenum">
              <a:rPr lang="en-GB" smtClean="0"/>
              <a:t>‹#›</a:t>
            </a:fld>
            <a:endParaRPr lang="en-GB"/>
          </a:p>
        </p:txBody>
      </p:sp>
    </p:spTree>
    <p:extLst>
      <p:ext uri="{BB962C8B-B14F-4D97-AF65-F5344CB8AC3E}">
        <p14:creationId xmlns:p14="http://schemas.microsoft.com/office/powerpoint/2010/main" val="2923540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A1B51-E645-49FC-CE3C-9533E8547D0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A20EF96-249D-927F-2566-CA865F09B97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9429CD2-45EC-D666-D0F0-2122092811B1}"/>
              </a:ext>
            </a:extLst>
          </p:cNvPr>
          <p:cNvSpPr>
            <a:spLocks noGrp="1"/>
          </p:cNvSpPr>
          <p:nvPr>
            <p:ph type="dt" sz="half" idx="10"/>
          </p:nvPr>
        </p:nvSpPr>
        <p:spPr/>
        <p:txBody>
          <a:bodyPr/>
          <a:lstStyle/>
          <a:p>
            <a:fld id="{24134A59-AB01-4B63-A77D-4217CFEB9FA9}" type="datetimeFigureOut">
              <a:rPr lang="en-GB" smtClean="0"/>
              <a:t>26/02/2026</a:t>
            </a:fld>
            <a:endParaRPr lang="en-GB"/>
          </a:p>
        </p:txBody>
      </p:sp>
      <p:sp>
        <p:nvSpPr>
          <p:cNvPr id="5" name="Footer Placeholder 4">
            <a:extLst>
              <a:ext uri="{FF2B5EF4-FFF2-40B4-BE49-F238E27FC236}">
                <a16:creationId xmlns:a16="http://schemas.microsoft.com/office/drawing/2014/main" id="{4B4D1EB7-67D4-FA01-8EFC-0FF14F3C062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E13C5A0-B55A-49CA-B25A-3F6A34ECFC89}"/>
              </a:ext>
            </a:extLst>
          </p:cNvPr>
          <p:cNvSpPr>
            <a:spLocks noGrp="1"/>
          </p:cNvSpPr>
          <p:nvPr>
            <p:ph type="sldNum" sz="quarter" idx="12"/>
          </p:nvPr>
        </p:nvSpPr>
        <p:spPr/>
        <p:txBody>
          <a:bodyPr/>
          <a:lstStyle/>
          <a:p>
            <a:fld id="{A4EDCDA9-CD66-4846-A6B4-AFDA619DC848}" type="slidenum">
              <a:rPr lang="en-GB" smtClean="0"/>
              <a:t>‹#›</a:t>
            </a:fld>
            <a:endParaRPr lang="en-GB"/>
          </a:p>
        </p:txBody>
      </p:sp>
    </p:spTree>
    <p:extLst>
      <p:ext uri="{BB962C8B-B14F-4D97-AF65-F5344CB8AC3E}">
        <p14:creationId xmlns:p14="http://schemas.microsoft.com/office/powerpoint/2010/main" val="3649855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750E74-525E-E3EE-09C5-F3177B9B8DA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A777B1B-7253-1B85-BF81-08C39803F25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783697D-0AAC-6AEB-7AE1-F8B3BBD2377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9FDA4EF-6295-D60A-8AD0-80BE6E0D1E9B}"/>
              </a:ext>
            </a:extLst>
          </p:cNvPr>
          <p:cNvSpPr>
            <a:spLocks noGrp="1"/>
          </p:cNvSpPr>
          <p:nvPr>
            <p:ph type="dt" sz="half" idx="10"/>
          </p:nvPr>
        </p:nvSpPr>
        <p:spPr/>
        <p:txBody>
          <a:bodyPr/>
          <a:lstStyle/>
          <a:p>
            <a:fld id="{24134A59-AB01-4B63-A77D-4217CFEB9FA9}" type="datetimeFigureOut">
              <a:rPr lang="en-GB" smtClean="0"/>
              <a:t>26/02/2026</a:t>
            </a:fld>
            <a:endParaRPr lang="en-GB"/>
          </a:p>
        </p:txBody>
      </p:sp>
      <p:sp>
        <p:nvSpPr>
          <p:cNvPr id="6" name="Footer Placeholder 5">
            <a:extLst>
              <a:ext uri="{FF2B5EF4-FFF2-40B4-BE49-F238E27FC236}">
                <a16:creationId xmlns:a16="http://schemas.microsoft.com/office/drawing/2014/main" id="{9CB8EB77-54DA-2AB9-1691-F8500C00AD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A70C267-5FBD-63BE-8030-C4C5F33BC751}"/>
              </a:ext>
            </a:extLst>
          </p:cNvPr>
          <p:cNvSpPr>
            <a:spLocks noGrp="1"/>
          </p:cNvSpPr>
          <p:nvPr>
            <p:ph type="sldNum" sz="quarter" idx="12"/>
          </p:nvPr>
        </p:nvSpPr>
        <p:spPr/>
        <p:txBody>
          <a:bodyPr/>
          <a:lstStyle/>
          <a:p>
            <a:fld id="{A4EDCDA9-CD66-4846-A6B4-AFDA619DC848}" type="slidenum">
              <a:rPr lang="en-GB" smtClean="0"/>
              <a:t>‹#›</a:t>
            </a:fld>
            <a:endParaRPr lang="en-GB"/>
          </a:p>
        </p:txBody>
      </p:sp>
    </p:spTree>
    <p:extLst>
      <p:ext uri="{BB962C8B-B14F-4D97-AF65-F5344CB8AC3E}">
        <p14:creationId xmlns:p14="http://schemas.microsoft.com/office/powerpoint/2010/main" val="3580020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21A5B-4104-8F6E-5A44-4DF1678CBDB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2A84951-FDB7-C1C2-15D8-EE4D5480DD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8D531F8-3FD7-5AA6-D683-FD5F6D369F5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FE9E78D-9EE1-1D51-5672-DED9C35037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E3E3329-79A8-6F0D-445E-79D45795D20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FF0ECD1-B03B-BCB5-AB2B-28673D7E6D5A}"/>
              </a:ext>
            </a:extLst>
          </p:cNvPr>
          <p:cNvSpPr>
            <a:spLocks noGrp="1"/>
          </p:cNvSpPr>
          <p:nvPr>
            <p:ph type="dt" sz="half" idx="10"/>
          </p:nvPr>
        </p:nvSpPr>
        <p:spPr/>
        <p:txBody>
          <a:bodyPr/>
          <a:lstStyle/>
          <a:p>
            <a:fld id="{24134A59-AB01-4B63-A77D-4217CFEB9FA9}" type="datetimeFigureOut">
              <a:rPr lang="en-GB" smtClean="0"/>
              <a:t>26/02/2026</a:t>
            </a:fld>
            <a:endParaRPr lang="en-GB"/>
          </a:p>
        </p:txBody>
      </p:sp>
      <p:sp>
        <p:nvSpPr>
          <p:cNvPr id="8" name="Footer Placeholder 7">
            <a:extLst>
              <a:ext uri="{FF2B5EF4-FFF2-40B4-BE49-F238E27FC236}">
                <a16:creationId xmlns:a16="http://schemas.microsoft.com/office/drawing/2014/main" id="{FEECE37D-71D3-10B1-3F51-4D6C962D8E0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A5F3997-79E2-BA1C-9650-6CB7BFB03120}"/>
              </a:ext>
            </a:extLst>
          </p:cNvPr>
          <p:cNvSpPr>
            <a:spLocks noGrp="1"/>
          </p:cNvSpPr>
          <p:nvPr>
            <p:ph type="sldNum" sz="quarter" idx="12"/>
          </p:nvPr>
        </p:nvSpPr>
        <p:spPr/>
        <p:txBody>
          <a:bodyPr/>
          <a:lstStyle/>
          <a:p>
            <a:fld id="{A4EDCDA9-CD66-4846-A6B4-AFDA619DC848}" type="slidenum">
              <a:rPr lang="en-GB" smtClean="0"/>
              <a:t>‹#›</a:t>
            </a:fld>
            <a:endParaRPr lang="en-GB"/>
          </a:p>
        </p:txBody>
      </p:sp>
    </p:spTree>
    <p:extLst>
      <p:ext uri="{BB962C8B-B14F-4D97-AF65-F5344CB8AC3E}">
        <p14:creationId xmlns:p14="http://schemas.microsoft.com/office/powerpoint/2010/main" val="1028329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3F269-5AC1-578E-F1B0-6CE0C5596B5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588A388-FE63-EC07-8F57-FA5782C69D93}"/>
              </a:ext>
            </a:extLst>
          </p:cNvPr>
          <p:cNvSpPr>
            <a:spLocks noGrp="1"/>
          </p:cNvSpPr>
          <p:nvPr>
            <p:ph type="dt" sz="half" idx="10"/>
          </p:nvPr>
        </p:nvSpPr>
        <p:spPr/>
        <p:txBody>
          <a:bodyPr/>
          <a:lstStyle/>
          <a:p>
            <a:fld id="{24134A59-AB01-4B63-A77D-4217CFEB9FA9}" type="datetimeFigureOut">
              <a:rPr lang="en-GB" smtClean="0"/>
              <a:t>26/02/2026</a:t>
            </a:fld>
            <a:endParaRPr lang="en-GB"/>
          </a:p>
        </p:txBody>
      </p:sp>
      <p:sp>
        <p:nvSpPr>
          <p:cNvPr id="4" name="Footer Placeholder 3">
            <a:extLst>
              <a:ext uri="{FF2B5EF4-FFF2-40B4-BE49-F238E27FC236}">
                <a16:creationId xmlns:a16="http://schemas.microsoft.com/office/drawing/2014/main" id="{69914FC1-0738-843C-F1CF-895F052BFF7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04D6728-5E2B-C259-9FA0-0DE7A93FF0E8}"/>
              </a:ext>
            </a:extLst>
          </p:cNvPr>
          <p:cNvSpPr>
            <a:spLocks noGrp="1"/>
          </p:cNvSpPr>
          <p:nvPr>
            <p:ph type="sldNum" sz="quarter" idx="12"/>
          </p:nvPr>
        </p:nvSpPr>
        <p:spPr/>
        <p:txBody>
          <a:bodyPr/>
          <a:lstStyle/>
          <a:p>
            <a:fld id="{A4EDCDA9-CD66-4846-A6B4-AFDA619DC848}" type="slidenum">
              <a:rPr lang="en-GB" smtClean="0"/>
              <a:t>‹#›</a:t>
            </a:fld>
            <a:endParaRPr lang="en-GB"/>
          </a:p>
        </p:txBody>
      </p:sp>
    </p:spTree>
    <p:extLst>
      <p:ext uri="{BB962C8B-B14F-4D97-AF65-F5344CB8AC3E}">
        <p14:creationId xmlns:p14="http://schemas.microsoft.com/office/powerpoint/2010/main" val="3293199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51D2C8-C34C-3EA4-EEDF-BCB8CB7CC436}"/>
              </a:ext>
            </a:extLst>
          </p:cNvPr>
          <p:cNvSpPr>
            <a:spLocks noGrp="1"/>
          </p:cNvSpPr>
          <p:nvPr>
            <p:ph type="dt" sz="half" idx="10"/>
          </p:nvPr>
        </p:nvSpPr>
        <p:spPr/>
        <p:txBody>
          <a:bodyPr/>
          <a:lstStyle/>
          <a:p>
            <a:fld id="{24134A59-AB01-4B63-A77D-4217CFEB9FA9}" type="datetimeFigureOut">
              <a:rPr lang="en-GB" smtClean="0"/>
              <a:t>26/02/2026</a:t>
            </a:fld>
            <a:endParaRPr lang="en-GB"/>
          </a:p>
        </p:txBody>
      </p:sp>
      <p:sp>
        <p:nvSpPr>
          <p:cNvPr id="3" name="Footer Placeholder 2">
            <a:extLst>
              <a:ext uri="{FF2B5EF4-FFF2-40B4-BE49-F238E27FC236}">
                <a16:creationId xmlns:a16="http://schemas.microsoft.com/office/drawing/2014/main" id="{7DF30B3A-87E7-791F-6004-BED391EAABD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1F75212-71EF-82A8-6741-1AF7ECAEBD58}"/>
              </a:ext>
            </a:extLst>
          </p:cNvPr>
          <p:cNvSpPr>
            <a:spLocks noGrp="1"/>
          </p:cNvSpPr>
          <p:nvPr>
            <p:ph type="sldNum" sz="quarter" idx="12"/>
          </p:nvPr>
        </p:nvSpPr>
        <p:spPr/>
        <p:txBody>
          <a:bodyPr/>
          <a:lstStyle/>
          <a:p>
            <a:fld id="{A4EDCDA9-CD66-4846-A6B4-AFDA619DC848}" type="slidenum">
              <a:rPr lang="en-GB" smtClean="0"/>
              <a:t>‹#›</a:t>
            </a:fld>
            <a:endParaRPr lang="en-GB"/>
          </a:p>
        </p:txBody>
      </p:sp>
    </p:spTree>
    <p:extLst>
      <p:ext uri="{BB962C8B-B14F-4D97-AF65-F5344CB8AC3E}">
        <p14:creationId xmlns:p14="http://schemas.microsoft.com/office/powerpoint/2010/main" val="3267218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597A8-50EA-FF4D-B48E-4B4AAD0D898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436937D-8FF1-FFC2-E5D0-6FEE417F64B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3FC8ABA-951B-0AF3-4F19-13D2ED8D61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2090BD1-4D5F-14B4-C4EC-A4225C00351D}"/>
              </a:ext>
            </a:extLst>
          </p:cNvPr>
          <p:cNvSpPr>
            <a:spLocks noGrp="1"/>
          </p:cNvSpPr>
          <p:nvPr>
            <p:ph type="dt" sz="half" idx="10"/>
          </p:nvPr>
        </p:nvSpPr>
        <p:spPr/>
        <p:txBody>
          <a:bodyPr/>
          <a:lstStyle/>
          <a:p>
            <a:fld id="{24134A59-AB01-4B63-A77D-4217CFEB9FA9}" type="datetimeFigureOut">
              <a:rPr lang="en-GB" smtClean="0"/>
              <a:t>26/02/2026</a:t>
            </a:fld>
            <a:endParaRPr lang="en-GB"/>
          </a:p>
        </p:txBody>
      </p:sp>
      <p:sp>
        <p:nvSpPr>
          <p:cNvPr id="6" name="Footer Placeholder 5">
            <a:extLst>
              <a:ext uri="{FF2B5EF4-FFF2-40B4-BE49-F238E27FC236}">
                <a16:creationId xmlns:a16="http://schemas.microsoft.com/office/drawing/2014/main" id="{B868B73B-EAC0-45B1-F277-39597FC9C89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B31F2BA-AD08-BB88-1924-911D467C3851}"/>
              </a:ext>
            </a:extLst>
          </p:cNvPr>
          <p:cNvSpPr>
            <a:spLocks noGrp="1"/>
          </p:cNvSpPr>
          <p:nvPr>
            <p:ph type="sldNum" sz="quarter" idx="12"/>
          </p:nvPr>
        </p:nvSpPr>
        <p:spPr/>
        <p:txBody>
          <a:bodyPr/>
          <a:lstStyle/>
          <a:p>
            <a:fld id="{A4EDCDA9-CD66-4846-A6B4-AFDA619DC848}" type="slidenum">
              <a:rPr lang="en-GB" smtClean="0"/>
              <a:t>‹#›</a:t>
            </a:fld>
            <a:endParaRPr lang="en-GB"/>
          </a:p>
        </p:txBody>
      </p:sp>
    </p:spTree>
    <p:extLst>
      <p:ext uri="{BB962C8B-B14F-4D97-AF65-F5344CB8AC3E}">
        <p14:creationId xmlns:p14="http://schemas.microsoft.com/office/powerpoint/2010/main" val="4170320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65BAE5-5D25-0F8E-4FAC-15EEDC061C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99FBCDC-5B42-EEC8-E522-DAB5B033C2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B21CCA7-380C-2476-AB20-EC3F318B5B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92A01E-BD04-C2F7-EE04-7ED6DAA03C8E}"/>
              </a:ext>
            </a:extLst>
          </p:cNvPr>
          <p:cNvSpPr>
            <a:spLocks noGrp="1"/>
          </p:cNvSpPr>
          <p:nvPr>
            <p:ph type="dt" sz="half" idx="10"/>
          </p:nvPr>
        </p:nvSpPr>
        <p:spPr/>
        <p:txBody>
          <a:bodyPr/>
          <a:lstStyle/>
          <a:p>
            <a:fld id="{24134A59-AB01-4B63-A77D-4217CFEB9FA9}" type="datetimeFigureOut">
              <a:rPr lang="en-GB" smtClean="0"/>
              <a:t>26/02/2026</a:t>
            </a:fld>
            <a:endParaRPr lang="en-GB"/>
          </a:p>
        </p:txBody>
      </p:sp>
      <p:sp>
        <p:nvSpPr>
          <p:cNvPr id="6" name="Footer Placeholder 5">
            <a:extLst>
              <a:ext uri="{FF2B5EF4-FFF2-40B4-BE49-F238E27FC236}">
                <a16:creationId xmlns:a16="http://schemas.microsoft.com/office/drawing/2014/main" id="{AC3ADE90-5080-0841-13C2-3FC78414C3E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EBB97DF-90E8-D624-AB28-8AEAFC244B61}"/>
              </a:ext>
            </a:extLst>
          </p:cNvPr>
          <p:cNvSpPr>
            <a:spLocks noGrp="1"/>
          </p:cNvSpPr>
          <p:nvPr>
            <p:ph type="sldNum" sz="quarter" idx="12"/>
          </p:nvPr>
        </p:nvSpPr>
        <p:spPr/>
        <p:txBody>
          <a:bodyPr/>
          <a:lstStyle/>
          <a:p>
            <a:fld id="{A4EDCDA9-CD66-4846-A6B4-AFDA619DC848}" type="slidenum">
              <a:rPr lang="en-GB" smtClean="0"/>
              <a:t>‹#›</a:t>
            </a:fld>
            <a:endParaRPr lang="en-GB"/>
          </a:p>
        </p:txBody>
      </p:sp>
    </p:spTree>
    <p:extLst>
      <p:ext uri="{BB962C8B-B14F-4D97-AF65-F5344CB8AC3E}">
        <p14:creationId xmlns:p14="http://schemas.microsoft.com/office/powerpoint/2010/main" val="812370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91AC4C-847F-DF27-3626-13B768C82A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98D21CC-64B4-32DE-EC7F-F338E1CFE73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6725AA3-E454-24F3-B3F9-F3DAAB11A6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4134A59-AB01-4B63-A77D-4217CFEB9FA9}" type="datetimeFigureOut">
              <a:rPr lang="en-GB" smtClean="0"/>
              <a:t>26/02/2026</a:t>
            </a:fld>
            <a:endParaRPr lang="en-GB"/>
          </a:p>
        </p:txBody>
      </p:sp>
      <p:sp>
        <p:nvSpPr>
          <p:cNvPr id="5" name="Footer Placeholder 4">
            <a:extLst>
              <a:ext uri="{FF2B5EF4-FFF2-40B4-BE49-F238E27FC236}">
                <a16:creationId xmlns:a16="http://schemas.microsoft.com/office/drawing/2014/main" id="{9600BC2A-180F-D463-0217-82E55643B12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913DF50E-5151-E641-89D2-D615EC5F05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4EDCDA9-CD66-4846-A6B4-AFDA619DC848}" type="slidenum">
              <a:rPr lang="en-GB" smtClean="0"/>
              <a:t>‹#›</a:t>
            </a:fld>
            <a:endParaRPr lang="en-GB"/>
          </a:p>
        </p:txBody>
      </p:sp>
      <p:pic>
        <p:nvPicPr>
          <p:cNvPr id="7" name="Picture 6">
            <a:extLst>
              <a:ext uri="{FF2B5EF4-FFF2-40B4-BE49-F238E27FC236}">
                <a16:creationId xmlns:a16="http://schemas.microsoft.com/office/drawing/2014/main" id="{927DEFB4-4EB0-604F-E8E1-3471C7BBFCB0}"/>
              </a:ext>
            </a:extLst>
          </p:cNvPr>
          <p:cNvPicPr>
            <a:picLocks noChangeAspect="1"/>
          </p:cNvPicPr>
          <p:nvPr userDrawn="1"/>
        </p:nvPicPr>
        <p:blipFill>
          <a:blip r:embed="rId13"/>
          <a:stretch>
            <a:fillRect/>
          </a:stretch>
        </p:blipFill>
        <p:spPr>
          <a:xfrm>
            <a:off x="3672114" y="6213072"/>
            <a:ext cx="4847771" cy="545823"/>
          </a:xfrm>
          <a:prstGeom prst="rect">
            <a:avLst/>
          </a:prstGeom>
        </p:spPr>
      </p:pic>
    </p:spTree>
    <p:extLst>
      <p:ext uri="{BB962C8B-B14F-4D97-AF65-F5344CB8AC3E}">
        <p14:creationId xmlns:p14="http://schemas.microsoft.com/office/powerpoint/2010/main" val="172112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18/10/relationships/comments" Target="../comments/modernComment_207_2508B66.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10" Type="http://schemas.microsoft.com/office/2007/relationships/hdphoto" Target="../media/hdphoto1.wdp"/><Relationship Id="rId4" Type="http://schemas.openxmlformats.org/officeDocument/2006/relationships/image" Target="../media/image4.svg"/><Relationship Id="rId9" Type="http://schemas.openxmlformats.org/officeDocument/2006/relationships/image" Target="../media/image2.png"/></Relationships>
</file>

<file path=ppt/slides/_rels/slide3.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2.png"/><Relationship Id="rId7"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0.svg"/><Relationship Id="rId5" Type="http://schemas.openxmlformats.org/officeDocument/2006/relationships/image" Target="../media/image9.png"/><Relationship Id="rId10" Type="http://schemas.openxmlformats.org/officeDocument/2006/relationships/image" Target="../media/image14.svg"/><Relationship Id="rId4" Type="http://schemas.microsoft.com/office/2007/relationships/hdphoto" Target="../media/hdphoto1.wdp"/><Relationship Id="rId9" Type="http://schemas.openxmlformats.org/officeDocument/2006/relationships/image" Target="../media/image13.png"/></Relationships>
</file>

<file path=ppt/slides/_rels/slide4.xml.rels><?xml version="1.0" encoding="UTF-8" standalone="yes"?>
<Relationships xmlns="http://schemas.openxmlformats.org/package/2006/relationships"><Relationship Id="rId3" Type="http://schemas.microsoft.com/office/2018/10/relationships/comments" Target="../comments/modernComment_1DA_1E9F2433.xm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8" Type="http://schemas.openxmlformats.org/officeDocument/2006/relationships/image" Target="../media/image15.png"/><Relationship Id="rId3" Type="http://schemas.microsoft.com/office/2018/10/relationships/comments" Target="../comments/modernComment_1DB_1BFC38E0.xml"/><Relationship Id="rId7" Type="http://schemas.openxmlformats.org/officeDocument/2006/relationships/image" Target="../media/image14.sv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3.png"/><Relationship Id="rId5" Type="http://schemas.microsoft.com/office/2007/relationships/hdphoto" Target="../media/hdphoto1.wdp"/><Relationship Id="rId4" Type="http://schemas.openxmlformats.org/officeDocument/2006/relationships/image" Target="../media/image2.png"/><Relationship Id="rId9" Type="http://schemas.openxmlformats.org/officeDocument/2006/relationships/image" Target="../media/image16.svg"/></Relationships>
</file>

<file path=ppt/slides/_rels/slide6.xml.rels><?xml version="1.0" encoding="UTF-8" standalone="yes"?>
<Relationships xmlns="http://schemas.openxmlformats.org/package/2006/relationships"><Relationship Id="rId8" Type="http://schemas.openxmlformats.org/officeDocument/2006/relationships/image" Target="../media/image19.png"/><Relationship Id="rId3" Type="http://schemas.microsoft.com/office/2018/10/relationships/comments" Target="../comments/modernComment_1DC_F3EC23DB.xml"/><Relationship Id="rId7" Type="http://schemas.openxmlformats.org/officeDocument/2006/relationships/image" Target="../media/image18.sv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7.png"/><Relationship Id="rId5" Type="http://schemas.microsoft.com/office/2007/relationships/hdphoto" Target="../media/hdphoto1.wdp"/><Relationship Id="rId4" Type="http://schemas.openxmlformats.org/officeDocument/2006/relationships/image" Target="../media/image2.png"/><Relationship Id="rId9" Type="http://schemas.openxmlformats.org/officeDocument/2006/relationships/image" Target="../media/image20.svg"/></Relationships>
</file>

<file path=ppt/slides/_rels/slide7.xml.rels><?xml version="1.0" encoding="UTF-8" standalone="yes"?>
<Relationships xmlns="http://schemas.openxmlformats.org/package/2006/relationships"><Relationship Id="rId8" Type="http://schemas.openxmlformats.org/officeDocument/2006/relationships/image" Target="../media/image23.png"/><Relationship Id="rId3" Type="http://schemas.microsoft.com/office/2018/10/relationships/comments" Target="../comments/modernComment_1DD_15871297.xml"/><Relationship Id="rId7" Type="http://schemas.openxmlformats.org/officeDocument/2006/relationships/image" Target="../media/image22.sv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21.png"/><Relationship Id="rId11" Type="http://schemas.openxmlformats.org/officeDocument/2006/relationships/image" Target="../media/image26.svg"/><Relationship Id="rId5" Type="http://schemas.microsoft.com/office/2007/relationships/hdphoto" Target="../media/hdphoto1.wdp"/><Relationship Id="rId10" Type="http://schemas.openxmlformats.org/officeDocument/2006/relationships/image" Target="../media/image25.png"/><Relationship Id="rId4" Type="http://schemas.openxmlformats.org/officeDocument/2006/relationships/image" Target="../media/image2.png"/><Relationship Id="rId9" Type="http://schemas.openxmlformats.org/officeDocument/2006/relationships/image" Target="../media/image24.sv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microsoft.com/office/2018/10/relationships/comments" Target="../comments/modernComment_1DE_B8D3D752.xml"/><Relationship Id="rId1" Type="http://schemas.openxmlformats.org/officeDocument/2006/relationships/slideLayout" Target="../slideLayouts/slideLayout2.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CB14A3-FDC9-F254-87F6-A5B9EA8059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652C99-A366-C3B9-ACFB-3B198B295B8B}"/>
              </a:ext>
            </a:extLst>
          </p:cNvPr>
          <p:cNvSpPr>
            <a:spLocks noGrp="1"/>
          </p:cNvSpPr>
          <p:nvPr>
            <p:ph type="ctrTitle"/>
          </p:nvPr>
        </p:nvSpPr>
        <p:spPr/>
        <p:txBody>
          <a:bodyPr/>
          <a:lstStyle/>
          <a:p>
            <a:r>
              <a:rPr lang="en-GB" b="1"/>
              <a:t>WISER West Africa</a:t>
            </a:r>
          </a:p>
        </p:txBody>
      </p:sp>
      <p:sp>
        <p:nvSpPr>
          <p:cNvPr id="3" name="Subtitle 2">
            <a:extLst>
              <a:ext uri="{FF2B5EF4-FFF2-40B4-BE49-F238E27FC236}">
                <a16:creationId xmlns:a16="http://schemas.microsoft.com/office/drawing/2014/main" id="{2BF96B81-D597-96B1-8CFD-13EBC1AB7DD4}"/>
              </a:ext>
            </a:extLst>
          </p:cNvPr>
          <p:cNvSpPr>
            <a:spLocks noGrp="1"/>
          </p:cNvSpPr>
          <p:nvPr>
            <p:ph type="subTitle" idx="1"/>
          </p:nvPr>
        </p:nvSpPr>
        <p:spPr/>
        <p:txBody>
          <a:bodyPr>
            <a:normAutofit/>
          </a:bodyPr>
          <a:lstStyle/>
          <a:p>
            <a:r>
              <a:rPr lang="en-GB" sz="3200">
                <a:latin typeface="+mj-lt"/>
              </a:rPr>
              <a:t>AGRHYMET</a:t>
            </a:r>
          </a:p>
        </p:txBody>
      </p:sp>
      <p:pic>
        <p:nvPicPr>
          <p:cNvPr id="4" name="Picture 3" descr="Le Centre régional AGRHYMET recrute pour ce poste (13 Août 2022) - YOP ...">
            <a:extLst>
              <a:ext uri="{FF2B5EF4-FFF2-40B4-BE49-F238E27FC236}">
                <a16:creationId xmlns:a16="http://schemas.microsoft.com/office/drawing/2014/main" id="{5592B462-9956-26DA-F6D8-3396C995F662}"/>
              </a:ext>
            </a:extLst>
          </p:cNvPr>
          <p:cNvPicPr>
            <a:picLocks noChangeAspect="1" noChangeArrowheads="1"/>
          </p:cNvPicPr>
          <p:nvPr/>
        </p:nvPicPr>
        <p:blipFill rotWithShape="1">
          <a:blip r:embed="rId2">
            <a:extLst>
              <a:ext uri="{BEBA8EAE-BF5A-486C-A8C5-ECC9F3942E4B}">
                <a14:imgProps xmlns:a14="http://schemas.microsoft.com/office/drawing/2010/main">
                  <a14:imgLayer r:embed="rId3">
                    <a14:imgEffect>
                      <a14:backgroundRemoval t="7500" b="89500" l="16000" r="83625">
                        <a14:foregroundMark x1="44500" y1="22250" x2="49875" y2="35750"/>
                        <a14:foregroundMark x1="37500" y1="13250" x2="37500" y2="13250"/>
                        <a14:foregroundMark x1="42500" y1="8000" x2="42500" y2="8000"/>
                        <a14:foregroundMark x1="45500" y1="7500" x2="45500" y2="7500"/>
                        <a14:foregroundMark x1="49500" y1="7500" x2="49500" y2="7500"/>
                        <a14:foregroundMark x1="54250" y1="9000" x2="54250" y2="9000"/>
                        <a14:foregroundMark x1="38500" y1="23500" x2="38500" y2="23500"/>
                        <a14:foregroundMark x1="51500" y1="42500" x2="51500" y2="42500"/>
                        <a14:foregroundMark x1="20500" y1="81750" x2="20500" y2="81750"/>
                        <a14:foregroundMark x1="16000" y1="88500" x2="18250" y2="74250"/>
                        <a14:foregroundMark x1="25000" y1="75750" x2="24375" y2="84750"/>
                        <a14:foregroundMark x1="24375" y1="84750" x2="24625" y2="85250"/>
                        <a14:foregroundMark x1="30375" y1="76500" x2="26625" y2="74500"/>
                        <a14:foregroundMark x1="26875" y1="89500" x2="30000" y2="89000"/>
                        <a14:foregroundMark x1="34375" y1="75500" x2="34250" y2="86250"/>
                        <a14:foregroundMark x1="43250" y1="75750" x2="43250" y2="75750"/>
                        <a14:foregroundMark x1="42625" y1="75000" x2="43000" y2="86750"/>
                        <a14:foregroundMark x1="51500" y1="75750" x2="53500" y2="83500"/>
                        <a14:foregroundMark x1="59750" y1="73750" x2="61875" y2="84750"/>
                        <a14:foregroundMark x1="65750" y1="74000" x2="66250" y2="87000"/>
                        <a14:foregroundMark x1="70625" y1="75750" x2="71125" y2="89000"/>
                        <a14:foregroundMark x1="79750" y1="75250" x2="80000" y2="83250"/>
                        <a14:foregroundMark x1="58750" y1="76250" x2="59125" y2="84250"/>
                        <a14:foregroundMark x1="64750" y1="75000" x2="64750" y2="75000"/>
                        <a14:foregroundMark x1="65000" y1="78000" x2="63500" y2="85250"/>
                        <a14:foregroundMark x1="83625" y1="75250" x2="83625" y2="75250"/>
                        <a14:foregroundMark x1="53750" y1="80250" x2="55000" y2="77500"/>
                      </a14:backgroundRemoval>
                    </a14:imgEffect>
                  </a14:imgLayer>
                </a14:imgProps>
              </a:ext>
              <a:ext uri="{28A0092B-C50C-407E-A947-70E740481C1C}">
                <a14:useLocalDpi xmlns:a14="http://schemas.microsoft.com/office/drawing/2010/main" val="0"/>
              </a:ext>
            </a:extLst>
          </a:blip>
          <a:srcRect l="14514" t="2902" r="14802" b="7509"/>
          <a:stretch>
            <a:fillRect/>
          </a:stretch>
        </p:blipFill>
        <p:spPr bwMode="auto">
          <a:xfrm>
            <a:off x="5308715" y="4259967"/>
            <a:ext cx="1574569" cy="9978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52587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6106CE-D255-F24A-5B26-3F6706CDDBE7}"/>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C111FC31-9257-FBAC-3141-A2B798DBDA74}"/>
              </a:ext>
            </a:extLst>
          </p:cNvPr>
          <p:cNvSpPr txBox="1">
            <a:spLocks/>
          </p:cNvSpPr>
          <p:nvPr/>
        </p:nvSpPr>
        <p:spPr>
          <a:xfrm>
            <a:off x="203790" y="151056"/>
            <a:ext cx="10515600" cy="6646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200" b="1" noProof="0" dirty="0">
                <a:latin typeface="+mn-lt"/>
              </a:rPr>
              <a:t>WISER </a:t>
            </a:r>
            <a:r>
              <a:rPr lang="en-GB" sz="3200" b="1" dirty="0">
                <a:latin typeface="+mn-lt"/>
              </a:rPr>
              <a:t>PASS West-Africa </a:t>
            </a:r>
            <a:r>
              <a:rPr lang="en-GB" sz="3200" b="1" noProof="0" dirty="0">
                <a:latin typeface="+mn-lt"/>
              </a:rPr>
              <a:t>Summary Table</a:t>
            </a:r>
            <a:endParaRPr lang="en-GB" sz="3200" noProof="0" dirty="0">
              <a:latin typeface="+mn-lt"/>
            </a:endParaRPr>
          </a:p>
        </p:txBody>
      </p:sp>
      <p:sp>
        <p:nvSpPr>
          <p:cNvPr id="6" name="Rectangle: Rounded Corners 5">
            <a:extLst>
              <a:ext uri="{FF2B5EF4-FFF2-40B4-BE49-F238E27FC236}">
                <a16:creationId xmlns:a16="http://schemas.microsoft.com/office/drawing/2014/main" id="{2CF0CEFA-D88A-06C2-F022-2129CEE630D1}"/>
              </a:ext>
            </a:extLst>
          </p:cNvPr>
          <p:cNvSpPr/>
          <p:nvPr/>
        </p:nvSpPr>
        <p:spPr>
          <a:xfrm>
            <a:off x="1445640" y="1243030"/>
            <a:ext cx="4890025" cy="1478484"/>
          </a:xfrm>
          <a:prstGeom prst="roundRect">
            <a:avLst/>
          </a:prstGeom>
          <a:solidFill>
            <a:srgbClr val="FFE285"/>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defRPr/>
            </a:pPr>
            <a:r>
              <a:rPr lang="en-GB" sz="1100" b="1" dirty="0">
                <a:solidFill>
                  <a:schemeClr val="tx1"/>
                </a:solidFill>
              </a:rPr>
              <a:t>Activity 1.1</a:t>
            </a:r>
          </a:p>
          <a:p>
            <a:pPr lvl="0">
              <a:defRPr/>
            </a:pPr>
            <a:r>
              <a:rPr lang="en-GB" sz="1100" dirty="0">
                <a:solidFill>
                  <a:prstClr val="black"/>
                </a:solidFill>
              </a:rPr>
              <a:t>Develop enhanced objective seasonal forecasts through an optimised multi-model blending approach</a:t>
            </a:r>
          </a:p>
          <a:p>
            <a:pPr marL="0" lvl="1" defTabSz="444500">
              <a:spcBef>
                <a:spcPct val="0"/>
              </a:spcBef>
              <a:spcAft>
                <a:spcPct val="15000"/>
              </a:spcAft>
            </a:pPr>
            <a:endParaRPr lang="en-GB" sz="1100" b="1" dirty="0">
              <a:solidFill>
                <a:prstClr val="black"/>
              </a:solidFill>
            </a:endParaRPr>
          </a:p>
          <a:p>
            <a:pPr marL="0" lvl="1" defTabSz="444500">
              <a:spcBef>
                <a:spcPct val="0"/>
              </a:spcBef>
              <a:spcAft>
                <a:spcPct val="15000"/>
              </a:spcAft>
            </a:pPr>
            <a:r>
              <a:rPr lang="en-GB" sz="1100" b="1" dirty="0">
                <a:solidFill>
                  <a:schemeClr val="tx1"/>
                </a:solidFill>
              </a:rPr>
              <a:t>Activity 1.2</a:t>
            </a:r>
          </a:p>
          <a:p>
            <a:pPr marL="0" lvl="1" defTabSz="444500">
              <a:spcBef>
                <a:spcPct val="0"/>
              </a:spcBef>
              <a:spcAft>
                <a:spcPct val="15000"/>
              </a:spcAft>
            </a:pPr>
            <a:r>
              <a:rPr lang="en-GB" sz="1100" dirty="0">
                <a:solidFill>
                  <a:prstClr val="black"/>
                </a:solidFill>
              </a:rPr>
              <a:t>Prepare the implementation of regional models and design a framework for impact-based forecasts</a:t>
            </a:r>
            <a:endParaRPr lang="en-GB" sz="800" dirty="0">
              <a:solidFill>
                <a:schemeClr val="tx1"/>
              </a:solidFill>
            </a:endParaRPr>
          </a:p>
        </p:txBody>
      </p:sp>
      <p:sp>
        <p:nvSpPr>
          <p:cNvPr id="8" name="Rectangle: Rounded Corners 7">
            <a:extLst>
              <a:ext uri="{FF2B5EF4-FFF2-40B4-BE49-F238E27FC236}">
                <a16:creationId xmlns:a16="http://schemas.microsoft.com/office/drawing/2014/main" id="{583CF63E-4500-EA82-F2EF-F589080156DB}"/>
              </a:ext>
            </a:extLst>
          </p:cNvPr>
          <p:cNvSpPr/>
          <p:nvPr/>
        </p:nvSpPr>
        <p:spPr>
          <a:xfrm>
            <a:off x="93312" y="1228345"/>
            <a:ext cx="1228652" cy="1493169"/>
          </a:xfrm>
          <a:prstGeom prst="round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0"/>
              </a:spcAft>
              <a:buNone/>
            </a:pPr>
            <a:r>
              <a:rPr lang="en-GB" b="1" dirty="0">
                <a:solidFill>
                  <a:schemeClr val="tx1"/>
                </a:solidFill>
              </a:rPr>
              <a:t>WP1</a:t>
            </a:r>
          </a:p>
          <a:p>
            <a:pPr algn="ctr">
              <a:lnSpc>
                <a:spcPct val="115000"/>
              </a:lnSpc>
              <a:spcAft>
                <a:spcPts val="0"/>
              </a:spcAft>
              <a:buNone/>
            </a:pPr>
            <a:r>
              <a:rPr lang="en-GB" sz="1600" b="1" dirty="0">
                <a:solidFill>
                  <a:schemeClr val="tx1"/>
                </a:solidFill>
              </a:rPr>
              <a:t>Forecast Quality</a:t>
            </a:r>
          </a:p>
        </p:txBody>
      </p:sp>
      <p:sp>
        <p:nvSpPr>
          <p:cNvPr id="9" name="Rectangle: Rounded Corners 8">
            <a:extLst>
              <a:ext uri="{FF2B5EF4-FFF2-40B4-BE49-F238E27FC236}">
                <a16:creationId xmlns:a16="http://schemas.microsoft.com/office/drawing/2014/main" id="{4BE135B9-71E5-73FB-32BA-5961E8D84A84}"/>
              </a:ext>
            </a:extLst>
          </p:cNvPr>
          <p:cNvSpPr/>
          <p:nvPr/>
        </p:nvSpPr>
        <p:spPr>
          <a:xfrm>
            <a:off x="6393748" y="1204473"/>
            <a:ext cx="2907568" cy="1517041"/>
          </a:xfrm>
          <a:prstGeom prst="roundRect">
            <a:avLst/>
          </a:prstGeom>
          <a:solidFill>
            <a:srgbClr val="FFE285"/>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00000"/>
              </a:lnSpc>
              <a:spcAft>
                <a:spcPts val="0"/>
              </a:spcAft>
            </a:pPr>
            <a:r>
              <a:rPr lang="en-GB" sz="900" b="1" dirty="0">
                <a:solidFill>
                  <a:schemeClr val="dk1"/>
                </a:solidFill>
                <a:latin typeface="+mj-lt"/>
              </a:rPr>
              <a:t>Output 3</a:t>
            </a:r>
            <a:endParaRPr lang="en-GB" sz="900" dirty="0">
              <a:solidFill>
                <a:schemeClr val="dk1"/>
              </a:solidFill>
              <a:latin typeface="+mj-lt"/>
            </a:endParaRPr>
          </a:p>
          <a:p>
            <a:pPr>
              <a:lnSpc>
                <a:spcPct val="100000"/>
              </a:lnSpc>
              <a:spcAft>
                <a:spcPts val="0"/>
              </a:spcAft>
            </a:pPr>
            <a:r>
              <a:rPr lang="en-GB" sz="900" dirty="0">
                <a:solidFill>
                  <a:schemeClr val="tx1"/>
                </a:solidFill>
              </a:rPr>
              <a:t>Strengthened designated producers’ capacity to deliver WISER weather and climate services</a:t>
            </a:r>
            <a:r>
              <a:rPr lang="en-GB" sz="900" b="1" dirty="0">
                <a:solidFill>
                  <a:schemeClr val="tx1"/>
                </a:solidFill>
              </a:rPr>
              <a:t>.</a:t>
            </a:r>
            <a:endParaRPr lang="en-GB" sz="900" kern="100" dirty="0">
              <a:latin typeface="+mj-lt"/>
              <a:ea typeface="Aptos" panose="020B0004020202020204" pitchFamily="34" charset="0"/>
              <a:cs typeface="Times New Roman" panose="02020603050405020304" pitchFamily="18" charset="0"/>
            </a:endParaRPr>
          </a:p>
        </p:txBody>
      </p:sp>
      <p:sp>
        <p:nvSpPr>
          <p:cNvPr id="20" name="Rectangle: Rounded Corners 19">
            <a:extLst>
              <a:ext uri="{FF2B5EF4-FFF2-40B4-BE49-F238E27FC236}">
                <a16:creationId xmlns:a16="http://schemas.microsoft.com/office/drawing/2014/main" id="{ED7CF876-4F82-9352-EF79-1495A97B4207}"/>
              </a:ext>
            </a:extLst>
          </p:cNvPr>
          <p:cNvSpPr/>
          <p:nvPr/>
        </p:nvSpPr>
        <p:spPr>
          <a:xfrm>
            <a:off x="1445639" y="2838121"/>
            <a:ext cx="4890026" cy="590879"/>
          </a:xfrm>
          <a:prstGeom prst="roundRect">
            <a:avLst/>
          </a:prstGeom>
          <a:solidFill>
            <a:schemeClr val="accent6">
              <a:lumMod val="20000"/>
              <a:lumOff val="80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defTabSz="577850">
              <a:spcBef>
                <a:spcPct val="0"/>
              </a:spcBef>
              <a:defRPr/>
            </a:pPr>
            <a:r>
              <a:rPr lang="en-GB" sz="1100" b="1" dirty="0">
                <a:solidFill>
                  <a:prstClr val="black"/>
                </a:solidFill>
              </a:rPr>
              <a:t>Activity 2.1.</a:t>
            </a:r>
          </a:p>
          <a:p>
            <a:pPr lvl="0">
              <a:spcAft>
                <a:spcPts val="1200"/>
              </a:spcAft>
              <a:defRPr/>
            </a:pPr>
            <a:r>
              <a:rPr lang="en-GB" sz="1100" dirty="0">
                <a:solidFill>
                  <a:prstClr val="black"/>
                </a:solidFill>
              </a:rPr>
              <a:t>Conduct Regional Workshops and National On-Site Trainings to Strengthen Capacities</a:t>
            </a:r>
          </a:p>
        </p:txBody>
      </p:sp>
      <p:sp>
        <p:nvSpPr>
          <p:cNvPr id="21" name="Rectangle: Rounded Corners 20">
            <a:extLst>
              <a:ext uri="{FF2B5EF4-FFF2-40B4-BE49-F238E27FC236}">
                <a16:creationId xmlns:a16="http://schemas.microsoft.com/office/drawing/2014/main" id="{6C8BC667-6EFA-FDD9-1CBA-A8FC32BABAFC}"/>
              </a:ext>
            </a:extLst>
          </p:cNvPr>
          <p:cNvSpPr/>
          <p:nvPr/>
        </p:nvSpPr>
        <p:spPr>
          <a:xfrm>
            <a:off x="118670" y="2833553"/>
            <a:ext cx="1177936" cy="1364452"/>
          </a:xfrm>
          <a:prstGeom prst="round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lnSpc>
                <a:spcPct val="115000"/>
              </a:lnSpc>
              <a:defRPr/>
            </a:pPr>
            <a:r>
              <a:rPr lang="en-GB" b="1" dirty="0">
                <a:solidFill>
                  <a:schemeClr val="tx1"/>
                </a:solidFill>
              </a:rPr>
              <a:t>WP2</a:t>
            </a:r>
          </a:p>
          <a:p>
            <a:pPr lvl="0" algn="ctr">
              <a:lnSpc>
                <a:spcPct val="115000"/>
              </a:lnSpc>
              <a:defRPr/>
            </a:pPr>
            <a:r>
              <a:rPr lang="en-GB" sz="1600" b="1" dirty="0">
                <a:solidFill>
                  <a:schemeClr val="tx1"/>
                </a:solidFill>
              </a:rPr>
              <a:t>Capacity Building</a:t>
            </a:r>
            <a:endParaRPr lang="en-GB" sz="1600" b="1" kern="100" dirty="0">
              <a:solidFill>
                <a:schemeClr val="tx1"/>
              </a:solidFill>
              <a:ea typeface="Aptos" panose="020B0004020202020204" pitchFamily="34" charset="0"/>
              <a:cs typeface="Times New Roman" panose="02020603050405020304" pitchFamily="18" charset="0"/>
            </a:endParaRPr>
          </a:p>
        </p:txBody>
      </p:sp>
      <p:sp>
        <p:nvSpPr>
          <p:cNvPr id="22" name="Rectangle: Rounded Corners 21">
            <a:extLst>
              <a:ext uri="{FF2B5EF4-FFF2-40B4-BE49-F238E27FC236}">
                <a16:creationId xmlns:a16="http://schemas.microsoft.com/office/drawing/2014/main" id="{31F8C7BA-13EC-8762-1E57-7F4FEEA4ED2E}"/>
              </a:ext>
            </a:extLst>
          </p:cNvPr>
          <p:cNvSpPr/>
          <p:nvPr/>
        </p:nvSpPr>
        <p:spPr>
          <a:xfrm>
            <a:off x="6393748" y="2838122"/>
            <a:ext cx="2907568" cy="598279"/>
          </a:xfrm>
          <a:prstGeom prst="roundRect">
            <a:avLst/>
          </a:prstGeom>
          <a:solidFill>
            <a:schemeClr val="accent6">
              <a:lumMod val="20000"/>
              <a:lumOff val="80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00000"/>
              </a:lnSpc>
              <a:spcAft>
                <a:spcPts val="0"/>
              </a:spcAft>
            </a:pPr>
            <a:r>
              <a:rPr lang="en-GB" sz="900" b="1" dirty="0">
                <a:solidFill>
                  <a:schemeClr val="dk1"/>
                </a:solidFill>
              </a:rPr>
              <a:t>Output 2</a:t>
            </a:r>
          </a:p>
          <a:p>
            <a:pPr>
              <a:lnSpc>
                <a:spcPct val="100000"/>
              </a:lnSpc>
              <a:spcAft>
                <a:spcPts val="0"/>
              </a:spcAft>
            </a:pPr>
            <a:r>
              <a:rPr lang="en-GB" sz="900" dirty="0">
                <a:solidFill>
                  <a:schemeClr val="dk1"/>
                </a:solidFill>
              </a:rPr>
              <a:t>Strengthened global, regional and national networks, partnerships and coordination mechanisms. </a:t>
            </a:r>
          </a:p>
        </p:txBody>
      </p:sp>
      <p:sp>
        <p:nvSpPr>
          <p:cNvPr id="27" name="Rectangle: Rounded Corners 26">
            <a:extLst>
              <a:ext uri="{FF2B5EF4-FFF2-40B4-BE49-F238E27FC236}">
                <a16:creationId xmlns:a16="http://schemas.microsoft.com/office/drawing/2014/main" id="{0BE7A231-0FCC-2B5A-7AC9-DE18141608E4}"/>
              </a:ext>
            </a:extLst>
          </p:cNvPr>
          <p:cNvSpPr/>
          <p:nvPr/>
        </p:nvSpPr>
        <p:spPr>
          <a:xfrm>
            <a:off x="1431734" y="4290354"/>
            <a:ext cx="4903931" cy="590879"/>
          </a:xfrm>
          <a:prstGeom prst="roundRect">
            <a:avLst/>
          </a:prstGeom>
          <a:solidFill>
            <a:schemeClr val="accent1">
              <a:lumMod val="20000"/>
              <a:lumOff val="80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0"/>
              </a:spcAft>
            </a:pPr>
            <a:r>
              <a:rPr lang="en-GB" sz="1100" b="1" dirty="0">
                <a:solidFill>
                  <a:schemeClr val="dk1"/>
                </a:solidFill>
              </a:rPr>
              <a:t>Activity 3.1</a:t>
            </a:r>
          </a:p>
          <a:p>
            <a:pPr>
              <a:spcAft>
                <a:spcPts val="0"/>
              </a:spcAft>
            </a:pPr>
            <a:r>
              <a:rPr lang="en-GB" sz="1100" dirty="0">
                <a:solidFill>
                  <a:schemeClr val="dk1"/>
                </a:solidFill>
              </a:rPr>
              <a:t>Support the organisation of Regional Climate Outlook Forums (RCOFs)</a:t>
            </a:r>
          </a:p>
        </p:txBody>
      </p:sp>
      <p:sp>
        <p:nvSpPr>
          <p:cNvPr id="28" name="Rectangle: Rounded Corners 27">
            <a:extLst>
              <a:ext uri="{FF2B5EF4-FFF2-40B4-BE49-F238E27FC236}">
                <a16:creationId xmlns:a16="http://schemas.microsoft.com/office/drawing/2014/main" id="{901AA7F8-365F-BF71-DCF2-4C8AF2411AA4}"/>
              </a:ext>
            </a:extLst>
          </p:cNvPr>
          <p:cNvSpPr/>
          <p:nvPr/>
        </p:nvSpPr>
        <p:spPr>
          <a:xfrm>
            <a:off x="144028" y="4270615"/>
            <a:ext cx="1177936" cy="2236996"/>
          </a:xfrm>
          <a:prstGeom prst="round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0"/>
              </a:spcAft>
              <a:buNone/>
            </a:pPr>
            <a:r>
              <a:rPr lang="en-GB" b="1" kern="100" dirty="0">
                <a:solidFill>
                  <a:schemeClr val="tx1"/>
                </a:solidFill>
                <a:ea typeface="Aptos" panose="020B0004020202020204" pitchFamily="34" charset="0"/>
                <a:cs typeface="Times New Roman" panose="02020603050405020304" pitchFamily="18" charset="0"/>
              </a:rPr>
              <a:t>WP3</a:t>
            </a:r>
          </a:p>
          <a:p>
            <a:pPr algn="ctr">
              <a:lnSpc>
                <a:spcPct val="115000"/>
              </a:lnSpc>
              <a:spcAft>
                <a:spcPts val="0"/>
              </a:spcAft>
              <a:buNone/>
            </a:pPr>
            <a:r>
              <a:rPr lang="en-GB" sz="1600" b="1" kern="100" dirty="0">
                <a:solidFill>
                  <a:schemeClr val="tx1"/>
                </a:solidFill>
                <a:ea typeface="Aptos" panose="020B0004020202020204" pitchFamily="34" charset="0"/>
                <a:cs typeface="Times New Roman" panose="02020603050405020304" pitchFamily="18" charset="0"/>
              </a:rPr>
              <a:t>Forecast Use</a:t>
            </a:r>
          </a:p>
        </p:txBody>
      </p:sp>
      <p:sp>
        <p:nvSpPr>
          <p:cNvPr id="47" name="Rectangle: Rounded Corners 46">
            <a:extLst>
              <a:ext uri="{FF2B5EF4-FFF2-40B4-BE49-F238E27FC236}">
                <a16:creationId xmlns:a16="http://schemas.microsoft.com/office/drawing/2014/main" id="{62BD4FB3-9A4A-1E92-90A4-F2B8DF0C7A7A}"/>
              </a:ext>
            </a:extLst>
          </p:cNvPr>
          <p:cNvSpPr/>
          <p:nvPr/>
        </p:nvSpPr>
        <p:spPr>
          <a:xfrm>
            <a:off x="177777" y="914056"/>
            <a:ext cx="1071557" cy="215900"/>
          </a:xfrm>
          <a:prstGeom prst="round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0"/>
              </a:spcAft>
              <a:buNone/>
            </a:pPr>
            <a:r>
              <a:rPr lang="en-GB" sz="900" b="1" kern="100" dirty="0">
                <a:solidFill>
                  <a:schemeClr val="bg1"/>
                </a:solidFill>
                <a:ea typeface="Aptos" panose="020B0004020202020204" pitchFamily="34" charset="0"/>
                <a:cs typeface="Times New Roman" panose="02020603050405020304" pitchFamily="18" charset="0"/>
              </a:rPr>
              <a:t>Work Packages</a:t>
            </a:r>
            <a:endParaRPr lang="en-GB" sz="1000" kern="100" dirty="0">
              <a:solidFill>
                <a:schemeClr val="bg1"/>
              </a:solidFill>
              <a:ea typeface="Aptos" panose="020B0004020202020204" pitchFamily="34" charset="0"/>
              <a:cs typeface="Times New Roman" panose="02020603050405020304" pitchFamily="18" charset="0"/>
            </a:endParaRPr>
          </a:p>
        </p:txBody>
      </p:sp>
      <p:sp>
        <p:nvSpPr>
          <p:cNvPr id="48" name="Rectangle: Rounded Corners 47">
            <a:extLst>
              <a:ext uri="{FF2B5EF4-FFF2-40B4-BE49-F238E27FC236}">
                <a16:creationId xmlns:a16="http://schemas.microsoft.com/office/drawing/2014/main" id="{CA2DF805-777C-FC9B-8331-0ABB24C47CC5}"/>
              </a:ext>
            </a:extLst>
          </p:cNvPr>
          <p:cNvSpPr/>
          <p:nvPr/>
        </p:nvSpPr>
        <p:spPr>
          <a:xfrm>
            <a:off x="6384120" y="910501"/>
            <a:ext cx="2894309" cy="237694"/>
          </a:xfrm>
          <a:prstGeom prst="round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0"/>
              </a:spcAft>
              <a:buNone/>
            </a:pPr>
            <a:r>
              <a:rPr lang="en-GB" sz="900" b="1" kern="100" dirty="0">
                <a:solidFill>
                  <a:schemeClr val="bg1"/>
                </a:solidFill>
                <a:ea typeface="Aptos" panose="020B0004020202020204" pitchFamily="34" charset="0"/>
                <a:cs typeface="Times New Roman" panose="02020603050405020304" pitchFamily="18" charset="0"/>
              </a:rPr>
              <a:t>Outputs</a:t>
            </a:r>
            <a:endParaRPr lang="en-GB" sz="1000" kern="100" dirty="0">
              <a:solidFill>
                <a:schemeClr val="bg1"/>
              </a:solidFill>
              <a:ea typeface="Aptos" panose="020B0004020202020204" pitchFamily="34" charset="0"/>
              <a:cs typeface="Times New Roman" panose="02020603050405020304" pitchFamily="18" charset="0"/>
            </a:endParaRPr>
          </a:p>
        </p:txBody>
      </p:sp>
      <p:sp>
        <p:nvSpPr>
          <p:cNvPr id="50" name="Rectangle: Rounded Corners 49">
            <a:extLst>
              <a:ext uri="{FF2B5EF4-FFF2-40B4-BE49-F238E27FC236}">
                <a16:creationId xmlns:a16="http://schemas.microsoft.com/office/drawing/2014/main" id="{229F9C71-FFAA-4905-5581-D6565D325379}"/>
              </a:ext>
            </a:extLst>
          </p:cNvPr>
          <p:cNvSpPr/>
          <p:nvPr/>
        </p:nvSpPr>
        <p:spPr>
          <a:xfrm>
            <a:off x="1355196" y="916333"/>
            <a:ext cx="4980470" cy="237695"/>
          </a:xfrm>
          <a:prstGeom prst="round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0"/>
              </a:spcAft>
              <a:buNone/>
            </a:pPr>
            <a:r>
              <a:rPr lang="en-GB" sz="900" b="1" kern="100" dirty="0">
                <a:solidFill>
                  <a:schemeClr val="bg1"/>
                </a:solidFill>
                <a:ea typeface="Aptos" panose="020B0004020202020204" pitchFamily="34" charset="0"/>
                <a:cs typeface="Times New Roman" panose="02020603050405020304" pitchFamily="18" charset="0"/>
              </a:rPr>
              <a:t>Activities</a:t>
            </a:r>
            <a:endParaRPr lang="en-GB" sz="1000" kern="100" dirty="0">
              <a:solidFill>
                <a:schemeClr val="bg1"/>
              </a:solidFill>
              <a:ea typeface="Aptos" panose="020B0004020202020204" pitchFamily="34" charset="0"/>
              <a:cs typeface="Times New Roman" panose="02020603050405020304" pitchFamily="18" charset="0"/>
            </a:endParaRPr>
          </a:p>
        </p:txBody>
      </p:sp>
      <p:sp>
        <p:nvSpPr>
          <p:cNvPr id="32" name="TextBox 31">
            <a:extLst>
              <a:ext uri="{FF2B5EF4-FFF2-40B4-BE49-F238E27FC236}">
                <a16:creationId xmlns:a16="http://schemas.microsoft.com/office/drawing/2014/main" id="{633C493B-1F55-97EB-ABFB-150A8EFB3BA0}"/>
              </a:ext>
            </a:extLst>
          </p:cNvPr>
          <p:cNvSpPr txBox="1"/>
          <p:nvPr/>
        </p:nvSpPr>
        <p:spPr>
          <a:xfrm>
            <a:off x="9446685" y="6134439"/>
            <a:ext cx="2579019" cy="246221"/>
          </a:xfrm>
          <a:prstGeom prst="rect">
            <a:avLst/>
          </a:prstGeom>
          <a:noFill/>
          <a:ln w="28575">
            <a:solidFill>
              <a:srgbClr val="C1E5F5"/>
            </a:solidFill>
          </a:ln>
        </p:spPr>
        <p:txBody>
          <a:bodyPr wrap="square">
            <a:spAutoFit/>
          </a:bodyPr>
          <a:lstStyle/>
          <a:p>
            <a:endParaRPr lang="en-GB" sz="1000" b="1" dirty="0"/>
          </a:p>
        </p:txBody>
      </p:sp>
      <p:sp>
        <p:nvSpPr>
          <p:cNvPr id="5" name="Rectangle: Rounded Corners 4">
            <a:extLst>
              <a:ext uri="{FF2B5EF4-FFF2-40B4-BE49-F238E27FC236}">
                <a16:creationId xmlns:a16="http://schemas.microsoft.com/office/drawing/2014/main" id="{082AEC53-FDC8-149B-85AA-A69EEAE45525}"/>
              </a:ext>
            </a:extLst>
          </p:cNvPr>
          <p:cNvSpPr/>
          <p:nvPr/>
        </p:nvSpPr>
        <p:spPr>
          <a:xfrm>
            <a:off x="1431734" y="3531674"/>
            <a:ext cx="4890026" cy="666331"/>
          </a:xfrm>
          <a:prstGeom prst="roundRect">
            <a:avLst/>
          </a:prstGeom>
          <a:solidFill>
            <a:schemeClr val="accent6">
              <a:lumMod val="20000"/>
              <a:lumOff val="80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defTabSz="577850">
              <a:spcBef>
                <a:spcPct val="0"/>
              </a:spcBef>
              <a:defRPr/>
            </a:pPr>
            <a:r>
              <a:rPr lang="en-GB" sz="1100" b="1" dirty="0">
                <a:solidFill>
                  <a:prstClr val="black"/>
                </a:solidFill>
              </a:rPr>
              <a:t>Activity 2.2.</a:t>
            </a:r>
          </a:p>
          <a:p>
            <a:pPr lvl="0" defTabSz="577850">
              <a:spcBef>
                <a:spcPct val="0"/>
              </a:spcBef>
              <a:defRPr/>
            </a:pPr>
            <a:r>
              <a:rPr lang="en-GB" sz="1100" dirty="0">
                <a:solidFill>
                  <a:prstClr val="black"/>
                </a:solidFill>
              </a:rPr>
              <a:t>Develop updated training modules and operational guidelines</a:t>
            </a:r>
          </a:p>
        </p:txBody>
      </p:sp>
      <p:sp>
        <p:nvSpPr>
          <p:cNvPr id="10" name="Rectangle: Rounded Corners 9">
            <a:extLst>
              <a:ext uri="{FF2B5EF4-FFF2-40B4-BE49-F238E27FC236}">
                <a16:creationId xmlns:a16="http://schemas.microsoft.com/office/drawing/2014/main" id="{3FB9C9AC-5AFC-6ECB-D5B6-E1539820E6B2}"/>
              </a:ext>
            </a:extLst>
          </p:cNvPr>
          <p:cNvSpPr/>
          <p:nvPr/>
        </p:nvSpPr>
        <p:spPr>
          <a:xfrm>
            <a:off x="6411535" y="3531674"/>
            <a:ext cx="2907568" cy="655858"/>
          </a:xfrm>
          <a:prstGeom prst="roundRect">
            <a:avLst/>
          </a:prstGeom>
          <a:solidFill>
            <a:schemeClr val="accent6">
              <a:lumMod val="20000"/>
              <a:lumOff val="80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00000"/>
              </a:lnSpc>
              <a:spcAft>
                <a:spcPts val="0"/>
              </a:spcAft>
            </a:pPr>
            <a:r>
              <a:rPr lang="en-GB" sz="900" b="1" dirty="0">
                <a:solidFill>
                  <a:schemeClr val="dk1"/>
                </a:solidFill>
                <a:latin typeface="+mj-lt"/>
              </a:rPr>
              <a:t>Output 3</a:t>
            </a:r>
            <a:endParaRPr lang="en-GB" sz="900" dirty="0">
              <a:solidFill>
                <a:schemeClr val="dk1"/>
              </a:solidFill>
              <a:latin typeface="+mj-lt"/>
            </a:endParaRPr>
          </a:p>
          <a:p>
            <a:pPr>
              <a:lnSpc>
                <a:spcPct val="100000"/>
              </a:lnSpc>
              <a:spcAft>
                <a:spcPts val="0"/>
              </a:spcAft>
            </a:pPr>
            <a:r>
              <a:rPr lang="en-GB" sz="900" dirty="0">
                <a:solidFill>
                  <a:schemeClr val="tx1"/>
                </a:solidFill>
              </a:rPr>
              <a:t>Strengthened designated producers’ capacity to deliver WISER weather and climate services</a:t>
            </a:r>
            <a:r>
              <a:rPr lang="en-GB" sz="900" b="1" dirty="0">
                <a:solidFill>
                  <a:schemeClr val="tx1"/>
                </a:solidFill>
              </a:rPr>
              <a:t>.</a:t>
            </a:r>
            <a:endParaRPr lang="en-GB" sz="900" kern="100" dirty="0">
              <a:latin typeface="+mj-lt"/>
              <a:ea typeface="Aptos" panose="020B0004020202020204" pitchFamily="34" charset="0"/>
              <a:cs typeface="Times New Roman" panose="02020603050405020304" pitchFamily="18" charset="0"/>
            </a:endParaRPr>
          </a:p>
        </p:txBody>
      </p:sp>
      <p:sp>
        <p:nvSpPr>
          <p:cNvPr id="11" name="Rectangle: Rounded Corners 10">
            <a:extLst>
              <a:ext uri="{FF2B5EF4-FFF2-40B4-BE49-F238E27FC236}">
                <a16:creationId xmlns:a16="http://schemas.microsoft.com/office/drawing/2014/main" id="{82F0AEA4-4AAB-F8C3-0A4B-CC93B0CCC1EC}"/>
              </a:ext>
            </a:extLst>
          </p:cNvPr>
          <p:cNvSpPr/>
          <p:nvPr/>
        </p:nvSpPr>
        <p:spPr>
          <a:xfrm>
            <a:off x="1445639" y="4940125"/>
            <a:ext cx="4903931" cy="931930"/>
          </a:xfrm>
          <a:prstGeom prst="roundRect">
            <a:avLst/>
          </a:prstGeom>
          <a:solidFill>
            <a:schemeClr val="accent1">
              <a:lumMod val="20000"/>
              <a:lumOff val="80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0"/>
              </a:spcAft>
            </a:pPr>
            <a:r>
              <a:rPr lang="en-GB" sz="1100" b="1" dirty="0">
                <a:solidFill>
                  <a:schemeClr val="dk1"/>
                </a:solidFill>
              </a:rPr>
              <a:t>Activity 3.2</a:t>
            </a:r>
          </a:p>
          <a:p>
            <a:pPr>
              <a:spcAft>
                <a:spcPts val="0"/>
              </a:spcAft>
            </a:pPr>
            <a:r>
              <a:rPr lang="en-GB" sz="1100" dirty="0">
                <a:solidFill>
                  <a:schemeClr val="dk1"/>
                </a:solidFill>
              </a:rPr>
              <a:t>Strengthen User Interface Platforms (UIPs)</a:t>
            </a:r>
          </a:p>
        </p:txBody>
      </p:sp>
      <p:sp>
        <p:nvSpPr>
          <p:cNvPr id="12" name="Rectangle: Rounded Corners 11">
            <a:extLst>
              <a:ext uri="{FF2B5EF4-FFF2-40B4-BE49-F238E27FC236}">
                <a16:creationId xmlns:a16="http://schemas.microsoft.com/office/drawing/2014/main" id="{9CC3EC86-5B6C-8601-DC43-FDCCDACE4DD0}"/>
              </a:ext>
            </a:extLst>
          </p:cNvPr>
          <p:cNvSpPr/>
          <p:nvPr/>
        </p:nvSpPr>
        <p:spPr>
          <a:xfrm>
            <a:off x="1431734" y="5929620"/>
            <a:ext cx="4903931" cy="577991"/>
          </a:xfrm>
          <a:prstGeom prst="roundRect">
            <a:avLst/>
          </a:prstGeom>
          <a:solidFill>
            <a:schemeClr val="accent1">
              <a:lumMod val="20000"/>
              <a:lumOff val="80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0"/>
              </a:spcAft>
            </a:pPr>
            <a:r>
              <a:rPr lang="en-GB" sz="1100" b="1" dirty="0">
                <a:solidFill>
                  <a:schemeClr val="dk1"/>
                </a:solidFill>
              </a:rPr>
              <a:t>Activity 3.2</a:t>
            </a:r>
          </a:p>
          <a:p>
            <a:pPr>
              <a:lnSpc>
                <a:spcPct val="115000"/>
              </a:lnSpc>
              <a:spcAft>
                <a:spcPts val="800"/>
              </a:spcAft>
              <a:buNone/>
            </a:pPr>
            <a:r>
              <a:rPr lang="en-GB" sz="1100" kern="100" dirty="0">
                <a:solidFill>
                  <a:schemeClr val="tx1"/>
                </a:solidFill>
                <a:effectLst/>
              </a:rPr>
              <a:t>Develop </a:t>
            </a:r>
            <a:r>
              <a:rPr lang="en-GB" sz="1100" kern="100" dirty="0">
                <a:solidFill>
                  <a:schemeClr val="tx1"/>
                </a:solidFill>
              </a:rPr>
              <a:t>s</a:t>
            </a:r>
            <a:r>
              <a:rPr lang="en-GB" sz="1100" kern="100" dirty="0">
                <a:solidFill>
                  <a:schemeClr val="tx1"/>
                </a:solidFill>
                <a:effectLst/>
              </a:rPr>
              <a:t>ector-specific </a:t>
            </a:r>
            <a:r>
              <a:rPr lang="en-GB" sz="1100" kern="100" dirty="0">
                <a:solidFill>
                  <a:schemeClr val="tx1"/>
                </a:solidFill>
              </a:rPr>
              <a:t>d</a:t>
            </a:r>
            <a:r>
              <a:rPr lang="en-GB" sz="1100" kern="100" dirty="0">
                <a:solidFill>
                  <a:schemeClr val="tx1"/>
                </a:solidFill>
                <a:effectLst/>
              </a:rPr>
              <a:t>igital dashboards displaying seasonal forecasts, early warnings and historical climate trends with feedback </a:t>
            </a:r>
            <a:r>
              <a:rPr lang="en-GB" sz="1100" kern="100" dirty="0">
                <a:solidFill>
                  <a:schemeClr val="tx1"/>
                </a:solidFill>
              </a:rPr>
              <a:t>m</a:t>
            </a:r>
            <a:r>
              <a:rPr lang="en-GB" sz="1100" kern="100" dirty="0">
                <a:solidFill>
                  <a:schemeClr val="tx1"/>
                </a:solidFill>
                <a:effectLst/>
              </a:rPr>
              <a:t>echanisms</a:t>
            </a:r>
          </a:p>
        </p:txBody>
      </p:sp>
      <p:sp>
        <p:nvSpPr>
          <p:cNvPr id="13" name="Rectangle: Rounded Corners 12">
            <a:extLst>
              <a:ext uri="{FF2B5EF4-FFF2-40B4-BE49-F238E27FC236}">
                <a16:creationId xmlns:a16="http://schemas.microsoft.com/office/drawing/2014/main" id="{B72FF72E-33C7-C618-8735-CF319F6ABFAC}"/>
              </a:ext>
            </a:extLst>
          </p:cNvPr>
          <p:cNvSpPr/>
          <p:nvPr/>
        </p:nvSpPr>
        <p:spPr>
          <a:xfrm>
            <a:off x="6411535" y="4298496"/>
            <a:ext cx="2866894" cy="590880"/>
          </a:xfrm>
          <a:prstGeom prst="roundRect">
            <a:avLst/>
          </a:prstGeom>
          <a:solidFill>
            <a:schemeClr val="accent1">
              <a:lumMod val="20000"/>
              <a:lumOff val="80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00000"/>
              </a:lnSpc>
              <a:spcAft>
                <a:spcPts val="0"/>
              </a:spcAft>
            </a:pPr>
            <a:r>
              <a:rPr lang="en-GB" sz="900" b="1" dirty="0">
                <a:solidFill>
                  <a:schemeClr val="dk1"/>
                </a:solidFill>
              </a:rPr>
              <a:t>Output 2</a:t>
            </a:r>
          </a:p>
          <a:p>
            <a:pPr>
              <a:lnSpc>
                <a:spcPct val="100000"/>
              </a:lnSpc>
              <a:spcAft>
                <a:spcPts val="0"/>
              </a:spcAft>
            </a:pPr>
            <a:r>
              <a:rPr lang="en-GB" sz="900" dirty="0">
                <a:solidFill>
                  <a:schemeClr val="dk1"/>
                </a:solidFill>
              </a:rPr>
              <a:t>Strengthened global, regional and national networks, partnerships and coordination mechanisms. </a:t>
            </a:r>
          </a:p>
        </p:txBody>
      </p:sp>
      <p:sp>
        <p:nvSpPr>
          <p:cNvPr id="14" name="Rectangle: Rounded Corners 13">
            <a:extLst>
              <a:ext uri="{FF2B5EF4-FFF2-40B4-BE49-F238E27FC236}">
                <a16:creationId xmlns:a16="http://schemas.microsoft.com/office/drawing/2014/main" id="{32D9EE18-D19C-B494-29D5-C0A368D3C14F}"/>
              </a:ext>
            </a:extLst>
          </p:cNvPr>
          <p:cNvSpPr/>
          <p:nvPr/>
        </p:nvSpPr>
        <p:spPr>
          <a:xfrm>
            <a:off x="6393748" y="5929621"/>
            <a:ext cx="2907568" cy="655858"/>
          </a:xfrm>
          <a:prstGeom prst="roundRect">
            <a:avLst/>
          </a:prstGeom>
          <a:solidFill>
            <a:schemeClr val="accent1">
              <a:lumMod val="20000"/>
              <a:lumOff val="80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00000"/>
              </a:lnSpc>
              <a:spcAft>
                <a:spcPts val="0"/>
              </a:spcAft>
            </a:pPr>
            <a:r>
              <a:rPr lang="en-GB" sz="900" b="1" dirty="0">
                <a:solidFill>
                  <a:schemeClr val="tx1"/>
                </a:solidFill>
                <a:latin typeface="+mj-lt"/>
              </a:rPr>
              <a:t>Output 4</a:t>
            </a:r>
          </a:p>
          <a:p>
            <a:r>
              <a:rPr lang="en-GB" sz="900" dirty="0">
                <a:solidFill>
                  <a:schemeClr val="tx1"/>
                </a:solidFill>
              </a:rPr>
              <a:t>Strengthened enabling and policy environment for better delivery, use and sustainability of WISER weather and climate information services</a:t>
            </a:r>
          </a:p>
        </p:txBody>
      </p:sp>
      <p:sp>
        <p:nvSpPr>
          <p:cNvPr id="23" name="Rectangle: Rounded Corners 22">
            <a:extLst>
              <a:ext uri="{FF2B5EF4-FFF2-40B4-BE49-F238E27FC236}">
                <a16:creationId xmlns:a16="http://schemas.microsoft.com/office/drawing/2014/main" id="{64DA5B8D-7CCA-11BA-5DD0-7BCE47A0D33E}"/>
              </a:ext>
            </a:extLst>
          </p:cNvPr>
          <p:cNvSpPr/>
          <p:nvPr/>
        </p:nvSpPr>
        <p:spPr>
          <a:xfrm>
            <a:off x="6411535" y="4940125"/>
            <a:ext cx="2866894" cy="931930"/>
          </a:xfrm>
          <a:prstGeom prst="roundRect">
            <a:avLst/>
          </a:prstGeom>
          <a:solidFill>
            <a:schemeClr val="accent1">
              <a:lumMod val="20000"/>
              <a:lumOff val="80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00000"/>
              </a:lnSpc>
              <a:spcAft>
                <a:spcPts val="0"/>
              </a:spcAft>
            </a:pPr>
            <a:r>
              <a:rPr lang="en-GB" sz="900" b="1" dirty="0">
                <a:solidFill>
                  <a:schemeClr val="tx1"/>
                </a:solidFill>
                <a:latin typeface="+mj-lt"/>
              </a:rPr>
              <a:t>Output 1</a:t>
            </a:r>
          </a:p>
          <a:p>
            <a:r>
              <a:rPr lang="en-GB" sz="900" dirty="0">
                <a:solidFill>
                  <a:schemeClr val="tx1"/>
                </a:solidFill>
              </a:rPr>
              <a:t>Strengthened co-production between producers, intermediaries and users to improve the uptake and use of WISER weather and climate information services across weather to climate timescales</a:t>
            </a:r>
          </a:p>
        </p:txBody>
      </p:sp>
    </p:spTree>
    <p:extLst>
      <p:ext uri="{BB962C8B-B14F-4D97-AF65-F5344CB8AC3E}">
        <p14:creationId xmlns:p14="http://schemas.microsoft.com/office/powerpoint/2010/main" val="38832998"/>
      </p:ext>
    </p:extLst>
  </p:cSld>
  <p:clrMapOvr>
    <a:masterClrMapping/>
  </p:clrMapOvr>
  <p:extLst>
    <p:ext uri="{6950BFC3-D8DA-4A85-94F7-54DA5524770B}">
      <p188:commentRel xmlns:p188="http://schemas.microsoft.com/office/powerpoint/2018/8/main" r:id="rId3"/>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F4E9F0-180A-0E40-2D2B-99875D87B3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7E6FC9-981C-8853-325E-F7EDFAE95790}"/>
              </a:ext>
            </a:extLst>
          </p:cNvPr>
          <p:cNvSpPr>
            <a:spLocks noGrp="1"/>
          </p:cNvSpPr>
          <p:nvPr>
            <p:ph type="title"/>
          </p:nvPr>
        </p:nvSpPr>
        <p:spPr>
          <a:xfrm>
            <a:off x="838200" y="528365"/>
            <a:ext cx="10515600" cy="1325563"/>
          </a:xfrm>
        </p:spPr>
        <p:txBody>
          <a:bodyPr/>
          <a:lstStyle/>
          <a:p>
            <a:r>
              <a:rPr lang="en-GB" b="1"/>
              <a:t>AGRHYMET GEDSI</a:t>
            </a:r>
            <a:br>
              <a:rPr lang="en-GB" b="1"/>
            </a:br>
            <a:r>
              <a:rPr lang="en-GB" sz="2400" b="1"/>
              <a:t>West Africa</a:t>
            </a:r>
            <a:endParaRPr lang="en-GB" b="1"/>
          </a:p>
        </p:txBody>
      </p:sp>
      <p:sp>
        <p:nvSpPr>
          <p:cNvPr id="3" name="Content Placeholder 2">
            <a:extLst>
              <a:ext uri="{FF2B5EF4-FFF2-40B4-BE49-F238E27FC236}">
                <a16:creationId xmlns:a16="http://schemas.microsoft.com/office/drawing/2014/main" id="{08BC23B4-6577-509E-7D50-19C1B931319D}"/>
              </a:ext>
            </a:extLst>
          </p:cNvPr>
          <p:cNvSpPr>
            <a:spLocks noGrp="1"/>
          </p:cNvSpPr>
          <p:nvPr>
            <p:ph idx="1"/>
          </p:nvPr>
        </p:nvSpPr>
        <p:spPr>
          <a:xfrm>
            <a:off x="838200" y="2000136"/>
            <a:ext cx="4051300" cy="3615238"/>
          </a:xfrm>
        </p:spPr>
        <p:txBody>
          <a:bodyPr>
            <a:normAutofit fontScale="85000" lnSpcReduction="20000"/>
          </a:bodyPr>
          <a:lstStyle/>
          <a:p>
            <a:pPr marL="285750" indent="-285750">
              <a:lnSpc>
                <a:spcPct val="120000"/>
              </a:lnSpc>
            </a:pPr>
            <a:r>
              <a:rPr lang="en-GB" sz="2000">
                <a:latin typeface="+mj-lt"/>
              </a:rPr>
              <a:t>Climate hazards in West Africa have a disproportionate impact on women, youth, smallholder farmers, rural communities, and populations reliant on rain-fed livelihoods.</a:t>
            </a:r>
          </a:p>
          <a:p>
            <a:pPr marL="0" indent="0">
              <a:lnSpc>
                <a:spcPct val="120000"/>
              </a:lnSpc>
              <a:buNone/>
            </a:pPr>
            <a:endParaRPr lang="en-GB" sz="2000">
              <a:latin typeface="+mj-lt"/>
            </a:endParaRPr>
          </a:p>
          <a:p>
            <a:pPr marL="285750" indent="-285750">
              <a:lnSpc>
                <a:spcPct val="120000"/>
              </a:lnSpc>
            </a:pPr>
            <a:r>
              <a:rPr lang="en-GB" sz="2000">
                <a:latin typeface="+mj-lt"/>
              </a:rPr>
              <a:t>Multiple surveys indicate disparities in access to climate services, with women and marginalised groups frequently lacking adequate communication channels, literacy, and decision-making autonomy necessary to act on forecasts.</a:t>
            </a:r>
          </a:p>
        </p:txBody>
      </p:sp>
      <p:sp>
        <p:nvSpPr>
          <p:cNvPr id="5" name="TextBox 4">
            <a:extLst>
              <a:ext uri="{FF2B5EF4-FFF2-40B4-BE49-F238E27FC236}">
                <a16:creationId xmlns:a16="http://schemas.microsoft.com/office/drawing/2014/main" id="{BEE74A15-4A3A-8DBA-FEA1-C1FE13DB4E12}"/>
              </a:ext>
            </a:extLst>
          </p:cNvPr>
          <p:cNvSpPr txBox="1"/>
          <p:nvPr/>
        </p:nvSpPr>
        <p:spPr>
          <a:xfrm>
            <a:off x="5054600" y="2056921"/>
            <a:ext cx="6603332" cy="3501668"/>
          </a:xfrm>
          <a:prstGeom prst="roundRect">
            <a:avLst/>
          </a:prstGeom>
          <a:solidFill>
            <a:srgbClr val="BAD260"/>
          </a:solidFill>
        </p:spPr>
        <p:txBody>
          <a:bodyPr wrap="square">
            <a:spAutoFit/>
          </a:bodyPr>
          <a:lstStyle/>
          <a:p>
            <a:pPr>
              <a:lnSpc>
                <a:spcPct val="110000"/>
              </a:lnSpc>
            </a:pPr>
            <a:r>
              <a:rPr lang="en-GB" sz="1400" b="1">
                <a:latin typeface="+mj-lt"/>
              </a:rPr>
              <a:t>How is GEDSI integrated into the project?</a:t>
            </a:r>
          </a:p>
          <a:p>
            <a:pPr>
              <a:lnSpc>
                <a:spcPct val="110000"/>
              </a:lnSpc>
            </a:pPr>
            <a:endParaRPr lang="en-GB" sz="1200" b="1"/>
          </a:p>
          <a:p>
            <a:pPr>
              <a:lnSpc>
                <a:spcPct val="110000"/>
              </a:lnSpc>
            </a:pPr>
            <a:r>
              <a:rPr lang="en-GB" sz="1200" b="1"/>
              <a:t>GESI principles will fully be integrated into the design and delivery through:</a:t>
            </a:r>
            <a:endParaRPr lang="en-GB" sz="1050">
              <a:latin typeface="+mj-lt"/>
            </a:endParaRPr>
          </a:p>
          <a:p>
            <a:pPr marL="285750" indent="-285750">
              <a:lnSpc>
                <a:spcPct val="110000"/>
              </a:lnSpc>
              <a:buFont typeface="Arial" panose="020B0604020202020204" pitchFamily="34" charset="0"/>
              <a:buChar char="•"/>
            </a:pPr>
            <a:r>
              <a:rPr lang="en-GB" sz="1200">
                <a:latin typeface="+mj-lt"/>
              </a:rPr>
              <a:t>Targeted inclusion of women and early-career professionals in capacity development</a:t>
            </a:r>
          </a:p>
          <a:p>
            <a:pPr marL="285750" indent="-285750">
              <a:lnSpc>
                <a:spcPct val="110000"/>
              </a:lnSpc>
              <a:buFont typeface="Arial" panose="020B0604020202020204" pitchFamily="34" charset="0"/>
              <a:buChar char="•"/>
            </a:pPr>
            <a:r>
              <a:rPr lang="en-GB" sz="1200">
                <a:latin typeface="+mj-lt"/>
              </a:rPr>
              <a:t>Co-production workshops involving vulnerable user groups to define impact-based forecast products</a:t>
            </a:r>
          </a:p>
          <a:p>
            <a:pPr marL="285750" indent="-285750">
              <a:lnSpc>
                <a:spcPct val="110000"/>
              </a:lnSpc>
              <a:buFont typeface="Arial" panose="020B0604020202020204" pitchFamily="34" charset="0"/>
              <a:buChar char="•"/>
            </a:pPr>
            <a:r>
              <a:rPr lang="en-GB" sz="1200">
                <a:latin typeface="+mj-lt"/>
              </a:rPr>
              <a:t>Multilingual and accessible dissemination via strengthened User Interface Platforms (UIPs) and dashboards</a:t>
            </a:r>
          </a:p>
          <a:p>
            <a:pPr marL="285750" indent="-285750">
              <a:lnSpc>
                <a:spcPct val="110000"/>
              </a:lnSpc>
              <a:buFont typeface="Arial" panose="020B0604020202020204" pitchFamily="34" charset="0"/>
              <a:buChar char="•"/>
            </a:pPr>
            <a:r>
              <a:rPr lang="en-GB" sz="1200">
                <a:latin typeface="+mj-lt"/>
              </a:rPr>
              <a:t>Systematic gender-disaggregated data collection and analysis in MEL to ensure equitable outcomes</a:t>
            </a:r>
          </a:p>
          <a:p>
            <a:pPr>
              <a:lnSpc>
                <a:spcPct val="110000"/>
              </a:lnSpc>
            </a:pPr>
            <a:endParaRPr lang="en-GB" sz="1200">
              <a:latin typeface="+mj-lt"/>
            </a:endParaRPr>
          </a:p>
          <a:p>
            <a:pPr>
              <a:lnSpc>
                <a:spcPct val="110000"/>
              </a:lnSpc>
            </a:pPr>
            <a:r>
              <a:rPr lang="en-GB" sz="1200">
                <a:latin typeface="+mj-lt"/>
              </a:rPr>
              <a:t>These efforts ensure the project enhances both the technical quality of forecasts and the usability for those who need it most, contributing to improved preparedness and resilience among communities disproportionately impacted by extreme weather, seasonal shocks, and climate change.</a:t>
            </a:r>
          </a:p>
        </p:txBody>
      </p:sp>
      <p:pic>
        <p:nvPicPr>
          <p:cNvPr id="4" name="Picture 3" descr="Le Centre régional AGRHYMET recrute pour ce poste (13 Août 2022) - YOP ...">
            <a:extLst>
              <a:ext uri="{FF2B5EF4-FFF2-40B4-BE49-F238E27FC236}">
                <a16:creationId xmlns:a16="http://schemas.microsoft.com/office/drawing/2014/main" id="{6B4D1004-D128-375A-01D8-BC410B0FD121}"/>
              </a:ext>
            </a:extLst>
          </p:cNvPr>
          <p:cNvPicPr>
            <a:picLocks noChangeAspect="1" noChangeArrowheads="1"/>
          </p:cNvPicPr>
          <p:nvPr/>
        </p:nvPicPr>
        <p:blipFill rotWithShape="1">
          <a:blip r:embed="rId2">
            <a:extLst>
              <a:ext uri="{BEBA8EAE-BF5A-486C-A8C5-ECC9F3942E4B}">
                <a14:imgProps xmlns:a14="http://schemas.microsoft.com/office/drawing/2010/main">
                  <a14:imgLayer r:embed="rId3">
                    <a14:imgEffect>
                      <a14:backgroundRemoval t="7500" b="89500" l="16000" r="83625">
                        <a14:foregroundMark x1="44500" y1="22250" x2="49875" y2="35750"/>
                        <a14:foregroundMark x1="37500" y1="13250" x2="37500" y2="13250"/>
                        <a14:foregroundMark x1="42500" y1="8000" x2="42500" y2="8000"/>
                        <a14:foregroundMark x1="45500" y1="7500" x2="45500" y2="7500"/>
                        <a14:foregroundMark x1="49500" y1="7500" x2="49500" y2="7500"/>
                        <a14:foregroundMark x1="54250" y1="9000" x2="54250" y2="9000"/>
                        <a14:foregroundMark x1="38500" y1="23500" x2="38500" y2="23500"/>
                        <a14:foregroundMark x1="51500" y1="42500" x2="51500" y2="42500"/>
                        <a14:foregroundMark x1="20500" y1="81750" x2="20500" y2="81750"/>
                        <a14:foregroundMark x1="16000" y1="88500" x2="18250" y2="74250"/>
                        <a14:foregroundMark x1="25000" y1="75750" x2="24375" y2="84750"/>
                        <a14:foregroundMark x1="24375" y1="84750" x2="24625" y2="85250"/>
                        <a14:foregroundMark x1="30375" y1="76500" x2="26625" y2="74500"/>
                        <a14:foregroundMark x1="26875" y1="89500" x2="30000" y2="89000"/>
                        <a14:foregroundMark x1="34375" y1="75500" x2="34250" y2="86250"/>
                        <a14:foregroundMark x1="43250" y1="75750" x2="43250" y2="75750"/>
                        <a14:foregroundMark x1="42625" y1="75000" x2="43000" y2="86750"/>
                        <a14:foregroundMark x1="51500" y1="75750" x2="53500" y2="83500"/>
                        <a14:foregroundMark x1="59750" y1="73750" x2="61875" y2="84750"/>
                        <a14:foregroundMark x1="65750" y1="74000" x2="66250" y2="87000"/>
                        <a14:foregroundMark x1="70625" y1="75750" x2="71125" y2="89000"/>
                        <a14:foregroundMark x1="79750" y1="75250" x2="80000" y2="83250"/>
                        <a14:foregroundMark x1="58750" y1="76250" x2="59125" y2="84250"/>
                        <a14:foregroundMark x1="64750" y1="75000" x2="64750" y2="75000"/>
                        <a14:foregroundMark x1="65000" y1="78000" x2="63500" y2="85250"/>
                        <a14:foregroundMark x1="83625" y1="75250" x2="83625" y2="75250"/>
                        <a14:foregroundMark x1="53750" y1="80250" x2="55000" y2="77500"/>
                      </a14:backgroundRemoval>
                    </a14:imgEffect>
                  </a14:imgLayer>
                </a14:imgProps>
              </a:ext>
              <a:ext uri="{28A0092B-C50C-407E-A947-70E740481C1C}">
                <a14:useLocalDpi xmlns:a14="http://schemas.microsoft.com/office/drawing/2010/main" val="0"/>
              </a:ext>
            </a:extLst>
          </a:blip>
          <a:srcRect l="14514" t="2902" r="14802" b="7509"/>
          <a:stretch>
            <a:fillRect/>
          </a:stretch>
        </p:blipFill>
        <p:spPr bwMode="auto">
          <a:xfrm>
            <a:off x="9454472" y="528365"/>
            <a:ext cx="1574569" cy="9978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84939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19BD7249-90AE-72C3-4EF6-8023D6A7D024}"/>
              </a:ext>
            </a:extLst>
          </p:cNvPr>
          <p:cNvSpPr txBox="1"/>
          <p:nvPr/>
        </p:nvSpPr>
        <p:spPr>
          <a:xfrm>
            <a:off x="3301019" y="2584327"/>
            <a:ext cx="4967417" cy="646331"/>
          </a:xfrm>
          <a:prstGeom prst="rect">
            <a:avLst/>
          </a:prstGeom>
          <a:noFill/>
        </p:spPr>
        <p:txBody>
          <a:bodyPr wrap="square" rtlCol="0">
            <a:spAutoFit/>
          </a:bodyPr>
          <a:lstStyle/>
          <a:p>
            <a:pPr algn="ctr"/>
            <a:r>
              <a:rPr lang="fr-FR" sz="3600" dirty="0" err="1"/>
              <a:t>Thank</a:t>
            </a:r>
            <a:r>
              <a:rPr lang="fr-FR" sz="3600" dirty="0"/>
              <a:t> </a:t>
            </a:r>
            <a:r>
              <a:rPr lang="fr-FR" sz="3600" dirty="0" err="1"/>
              <a:t>you</a:t>
            </a:r>
            <a:r>
              <a:rPr lang="fr-FR" sz="3600" dirty="0"/>
              <a:t> !!!</a:t>
            </a:r>
          </a:p>
        </p:txBody>
      </p:sp>
    </p:spTree>
    <p:extLst>
      <p:ext uri="{BB962C8B-B14F-4D97-AF65-F5344CB8AC3E}">
        <p14:creationId xmlns:p14="http://schemas.microsoft.com/office/powerpoint/2010/main" val="2333883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82CF19-7FE6-5457-A4FC-FDC2C931AEDE}"/>
            </a:ext>
          </a:extLst>
        </p:cNvPr>
        <p:cNvGrpSpPr/>
        <p:nvPr/>
      </p:nvGrpSpPr>
      <p:grpSpPr>
        <a:xfrm>
          <a:off x="0" y="0"/>
          <a:ext cx="0" cy="0"/>
          <a:chOff x="0" y="0"/>
          <a:chExt cx="0" cy="0"/>
        </a:xfrm>
      </p:grpSpPr>
      <p:sp>
        <p:nvSpPr>
          <p:cNvPr id="24" name="Rectangle 23">
            <a:extLst>
              <a:ext uri="{FF2B5EF4-FFF2-40B4-BE49-F238E27FC236}">
                <a16:creationId xmlns:a16="http://schemas.microsoft.com/office/drawing/2014/main" id="{5260A358-3FF0-1113-A604-1B6025725144}"/>
              </a:ext>
            </a:extLst>
          </p:cNvPr>
          <p:cNvSpPr/>
          <p:nvPr/>
        </p:nvSpPr>
        <p:spPr>
          <a:xfrm>
            <a:off x="8191249" y="1897704"/>
            <a:ext cx="3292422" cy="3931593"/>
          </a:xfrm>
          <a:prstGeom prst="rect">
            <a:avLst/>
          </a:prstGeom>
          <a:solidFill>
            <a:srgbClr val="457EB9"/>
          </a:solidFill>
          <a:ln w="38100">
            <a:solidFill>
              <a:srgbClr val="3873B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lvl="1" defTabSz="533400">
              <a:spcBef>
                <a:spcPts val="1200"/>
              </a:spcBef>
              <a:spcAft>
                <a:spcPts val="600"/>
              </a:spcAft>
            </a:pPr>
            <a:endParaRPr lang="en-GB">
              <a:solidFill>
                <a:schemeClr val="bg1"/>
              </a:solidFill>
              <a:latin typeface="+mj-lt"/>
            </a:endParaRPr>
          </a:p>
        </p:txBody>
      </p:sp>
      <p:sp>
        <p:nvSpPr>
          <p:cNvPr id="17" name="Rectangle 16">
            <a:extLst>
              <a:ext uri="{FF2B5EF4-FFF2-40B4-BE49-F238E27FC236}">
                <a16:creationId xmlns:a16="http://schemas.microsoft.com/office/drawing/2014/main" id="{8F97C050-E64E-56B2-DF28-60048FC0FB18}"/>
              </a:ext>
            </a:extLst>
          </p:cNvPr>
          <p:cNvSpPr/>
          <p:nvPr/>
        </p:nvSpPr>
        <p:spPr>
          <a:xfrm rot="16200000">
            <a:off x="4002126" y="2070492"/>
            <a:ext cx="3931595" cy="3586020"/>
          </a:xfrm>
          <a:prstGeom prst="rect">
            <a:avLst/>
          </a:prstGeom>
          <a:solidFill>
            <a:schemeClr val="bg1">
              <a:lumMod val="95000"/>
            </a:schemeClr>
          </a:solidFill>
          <a:ln w="38100">
            <a:solidFill>
              <a:srgbClr val="BAD260"/>
            </a:solidFill>
          </a:ln>
        </p:spPr>
        <p:style>
          <a:lnRef idx="2">
            <a:scrgbClr r="0" g="0" b="0"/>
          </a:lnRef>
          <a:fillRef idx="1">
            <a:scrgbClr r="0" g="0" b="0"/>
          </a:fillRef>
          <a:effectRef idx="0">
            <a:schemeClr val="accent1">
              <a:alpha val="90000"/>
              <a:hueOff val="0"/>
              <a:satOff val="0"/>
              <a:lumOff val="0"/>
              <a:alphaOff val="-20000"/>
            </a:schemeClr>
          </a:effectRef>
          <a:fontRef idx="minor">
            <a:schemeClr val="lt1"/>
          </a:fontRef>
        </p:style>
        <p:txBody>
          <a:bodyPr spcFirstLastPara="0" vert="horz" wrap="square" lIns="739746" tIns="61722" rIns="80011" bIns="2739807" numCol="1" spcCol="1270" anchor="t" anchorCtr="0">
            <a:noAutofit/>
          </a:bodyPr>
          <a:lstStyle/>
          <a:p>
            <a:pPr marL="0" lvl="0" indent="0" defTabSz="800100">
              <a:lnSpc>
                <a:spcPct val="90000"/>
              </a:lnSpc>
              <a:spcBef>
                <a:spcPct val="0"/>
              </a:spcBef>
              <a:spcAft>
                <a:spcPct val="35000"/>
              </a:spcAft>
              <a:buNone/>
            </a:pPr>
            <a:endParaRPr lang="en-GB" sz="2400" b="1" kern="1200" noProof="0">
              <a:solidFill>
                <a:schemeClr val="tx1"/>
              </a:solidFill>
              <a:latin typeface="+mj-lt"/>
            </a:endParaRPr>
          </a:p>
        </p:txBody>
      </p:sp>
      <p:sp>
        <p:nvSpPr>
          <p:cNvPr id="2" name="Title 1">
            <a:extLst>
              <a:ext uri="{FF2B5EF4-FFF2-40B4-BE49-F238E27FC236}">
                <a16:creationId xmlns:a16="http://schemas.microsoft.com/office/drawing/2014/main" id="{69644BA4-C63D-F3B9-4E8C-3E639C843523}"/>
              </a:ext>
            </a:extLst>
          </p:cNvPr>
          <p:cNvSpPr>
            <a:spLocks noGrp="1"/>
          </p:cNvSpPr>
          <p:nvPr>
            <p:ph type="title"/>
          </p:nvPr>
        </p:nvSpPr>
        <p:spPr>
          <a:xfrm>
            <a:off x="676595" y="484901"/>
            <a:ext cx="9345956" cy="1049760"/>
          </a:xfrm>
          <a:solidFill>
            <a:schemeClr val="bg1">
              <a:alpha val="19000"/>
            </a:schemeClr>
          </a:solidFill>
        </p:spPr>
        <p:txBody>
          <a:bodyPr>
            <a:noAutofit/>
          </a:bodyPr>
          <a:lstStyle/>
          <a:p>
            <a:pPr>
              <a:lnSpc>
                <a:spcPct val="100000"/>
              </a:lnSpc>
              <a:spcBef>
                <a:spcPts val="1200"/>
              </a:spcBef>
              <a:spcAft>
                <a:spcPts val="1800"/>
              </a:spcAft>
            </a:pPr>
            <a:r>
              <a:rPr lang="en-GB" sz="2000" b="1" noProof="0"/>
              <a:t>WISER West </a:t>
            </a:r>
            <a:r>
              <a:rPr lang="en-GB" sz="2000" b="1"/>
              <a:t>Africa: </a:t>
            </a:r>
            <a:r>
              <a:rPr lang="en-GB" sz="2000"/>
              <a:t>Strengthening the forecasting value chain from RCCs to decision-makers in West Africa, ensuring forecasts are relevant and actionable: </a:t>
            </a:r>
            <a:r>
              <a:rPr lang="en-GB" sz="2000" b="1" noProof="0"/>
              <a:t>AGRHYMET</a:t>
            </a:r>
          </a:p>
        </p:txBody>
      </p:sp>
      <p:grpSp>
        <p:nvGrpSpPr>
          <p:cNvPr id="3" name="Group 2">
            <a:extLst>
              <a:ext uri="{FF2B5EF4-FFF2-40B4-BE49-F238E27FC236}">
                <a16:creationId xmlns:a16="http://schemas.microsoft.com/office/drawing/2014/main" id="{199F272A-C26D-AFC7-F486-4D96BDE2BB87}"/>
              </a:ext>
            </a:extLst>
          </p:cNvPr>
          <p:cNvGrpSpPr/>
          <p:nvPr/>
        </p:nvGrpSpPr>
        <p:grpSpPr>
          <a:xfrm>
            <a:off x="701571" y="1848408"/>
            <a:ext cx="9685355" cy="3980891"/>
            <a:chOff x="1199307" y="1806622"/>
            <a:chExt cx="9685355" cy="3980891"/>
          </a:xfrm>
        </p:grpSpPr>
        <p:sp>
          <p:nvSpPr>
            <p:cNvPr id="8" name="Rectangle 7">
              <a:extLst>
                <a:ext uri="{FF2B5EF4-FFF2-40B4-BE49-F238E27FC236}">
                  <a16:creationId xmlns:a16="http://schemas.microsoft.com/office/drawing/2014/main" id="{C729E6C0-D73F-0D82-20A2-35764DD49BF0}"/>
                </a:ext>
              </a:extLst>
            </p:cNvPr>
            <p:cNvSpPr/>
            <p:nvPr/>
          </p:nvSpPr>
          <p:spPr>
            <a:xfrm rot="16200000">
              <a:off x="721329" y="2333897"/>
              <a:ext cx="3931594" cy="2975637"/>
            </a:xfrm>
            <a:prstGeom prst="rect">
              <a:avLst/>
            </a:prstGeom>
            <a:solidFill>
              <a:schemeClr val="bg1">
                <a:lumMod val="95000"/>
                <a:alpha val="90000"/>
              </a:schemeClr>
            </a:solidFill>
            <a:ln w="38100">
              <a:solidFill>
                <a:srgbClr val="F6A300"/>
              </a:solidFill>
            </a:ln>
          </p:spPr>
          <p:style>
            <a:lnRef idx="2">
              <a:scrgbClr r="0" g="0" b="0"/>
            </a:lnRef>
            <a:fillRef idx="1">
              <a:scrgbClr r="0" g="0" b="0"/>
            </a:fillRef>
            <a:effectRef idx="0">
              <a:schemeClr val="accent1">
                <a:alpha val="90000"/>
                <a:hueOff val="0"/>
                <a:satOff val="0"/>
                <a:lumOff val="0"/>
                <a:alphaOff val="0"/>
              </a:schemeClr>
            </a:effectRef>
            <a:fontRef idx="minor">
              <a:schemeClr val="lt1"/>
            </a:fontRef>
          </p:style>
          <p:txBody>
            <a:bodyPr spcFirstLastPara="0" vert="horz" wrap="square" lIns="739748" tIns="61724" rIns="80011" bIns="2739806" numCol="1" spcCol="1270" anchor="t" anchorCtr="0">
              <a:noAutofit/>
            </a:bodyPr>
            <a:lstStyle/>
            <a:p>
              <a:pPr marL="0" lvl="0" indent="0" defTabSz="800100">
                <a:lnSpc>
                  <a:spcPct val="90000"/>
                </a:lnSpc>
                <a:spcBef>
                  <a:spcPct val="0"/>
                </a:spcBef>
                <a:spcAft>
                  <a:spcPct val="35000"/>
                </a:spcAft>
                <a:buNone/>
              </a:pPr>
              <a:endParaRPr lang="en-GB" sz="1600" b="1" kern="1200" noProof="0">
                <a:solidFill>
                  <a:schemeClr val="tx1"/>
                </a:solidFill>
                <a:latin typeface="+mj-lt"/>
              </a:endParaRPr>
            </a:p>
          </p:txBody>
        </p:sp>
        <p:sp>
          <p:nvSpPr>
            <p:cNvPr id="9" name="Freeform: Shape 8">
              <a:extLst>
                <a:ext uri="{FF2B5EF4-FFF2-40B4-BE49-F238E27FC236}">
                  <a16:creationId xmlns:a16="http://schemas.microsoft.com/office/drawing/2014/main" id="{C2BB7BAD-8126-453E-F27A-5BEF3BBC4416}"/>
                </a:ext>
              </a:extLst>
            </p:cNvPr>
            <p:cNvSpPr/>
            <p:nvPr/>
          </p:nvSpPr>
          <p:spPr>
            <a:xfrm>
              <a:off x="1313721" y="2288430"/>
              <a:ext cx="2822051" cy="3344287"/>
            </a:xfrm>
            <a:custGeom>
              <a:avLst/>
              <a:gdLst>
                <a:gd name="connsiteX0" fmla="*/ 0 w 2551445"/>
                <a:gd name="connsiteY0" fmla="*/ 0 h 4109710"/>
                <a:gd name="connsiteX1" fmla="*/ 2551445 w 2551445"/>
                <a:gd name="connsiteY1" fmla="*/ 0 h 4109710"/>
                <a:gd name="connsiteX2" fmla="*/ 2551445 w 2551445"/>
                <a:gd name="connsiteY2" fmla="*/ 4109710 h 4109710"/>
                <a:gd name="connsiteX3" fmla="*/ 0 w 2551445"/>
                <a:gd name="connsiteY3" fmla="*/ 4109710 h 4109710"/>
                <a:gd name="connsiteX4" fmla="*/ 0 w 2551445"/>
                <a:gd name="connsiteY4" fmla="*/ 0 h 41097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51445" h="4109710">
                  <a:moveTo>
                    <a:pt x="0" y="0"/>
                  </a:moveTo>
                  <a:lnTo>
                    <a:pt x="2551445" y="0"/>
                  </a:lnTo>
                  <a:lnTo>
                    <a:pt x="2551445" y="4109710"/>
                  </a:lnTo>
                  <a:lnTo>
                    <a:pt x="0" y="4109710"/>
                  </a:lnTo>
                  <a:lnTo>
                    <a:pt x="0" y="0"/>
                  </a:lnTo>
                  <a:close/>
                </a:path>
              </a:pathLst>
            </a:custGeom>
            <a:noFill/>
            <a:ln>
              <a:noFill/>
            </a:ln>
            <a:sp3d/>
          </p:spPr>
          <p:style>
            <a:lnRef idx="2">
              <a:scrgbClr r="0" g="0" b="0"/>
            </a:lnRef>
            <a:fillRef idx="1">
              <a:scrgbClr r="0" g="0" b="0"/>
            </a:fillRef>
            <a:effectRef idx="0">
              <a:schemeClr val="accent1">
                <a:alpha val="90000"/>
                <a:hueOff val="0"/>
                <a:satOff val="0"/>
                <a:lumOff val="0"/>
                <a:alphaOff val="0"/>
              </a:schemeClr>
            </a:effectRef>
            <a:fontRef idx="minor">
              <a:schemeClr val="lt1"/>
            </a:fontRef>
          </p:style>
          <p:txBody>
            <a:bodyPr spcFirstLastPara="0" vert="horz" wrap="square" lIns="0" tIns="41148" rIns="0" bIns="0" numCol="1" spcCol="1270" anchor="ctr" anchorCtr="0">
              <a:noAutofit/>
            </a:bodyPr>
            <a:lstStyle/>
            <a:p>
              <a:r>
                <a:rPr lang="en-GB" sz="2400" b="1" dirty="0">
                  <a:solidFill>
                    <a:schemeClr val="tx1"/>
                  </a:solidFill>
                  <a:latin typeface="Aptos ExtraBold" panose="020B0004020202020204" pitchFamily="34" charset="0"/>
                  <a:cs typeface="Arial" panose="020B0604020202020204" pitchFamily="34" charset="0"/>
                </a:rPr>
                <a:t>Climate variability in west Africa and the Sahel</a:t>
              </a:r>
            </a:p>
            <a:p>
              <a:pPr>
                <a:lnSpc>
                  <a:spcPct val="115000"/>
                </a:lnSpc>
              </a:pPr>
              <a:r>
                <a:rPr lang="en-GB" sz="900" dirty="0">
                  <a:solidFill>
                    <a:srgbClr val="000000"/>
                  </a:solidFill>
                  <a:latin typeface="Aptos" panose="020B0004020202020204" pitchFamily="34" charset="0"/>
                </a:rPr>
                <a:t>Communities in </a:t>
              </a:r>
              <a:r>
                <a:rPr lang="en-GB" sz="900" b="1" dirty="0">
                  <a:solidFill>
                    <a:srgbClr val="000000"/>
                  </a:solidFill>
                  <a:latin typeface="Aptos" panose="020B0004020202020204" pitchFamily="34" charset="0"/>
                </a:rPr>
                <a:t>West Africa</a:t>
              </a:r>
              <a:r>
                <a:rPr lang="en-GB" sz="900" dirty="0">
                  <a:solidFill>
                    <a:srgbClr val="000000"/>
                  </a:solidFill>
                  <a:latin typeface="Aptos" panose="020B0004020202020204" pitchFamily="34" charset="0"/>
                </a:rPr>
                <a:t> and the </a:t>
              </a:r>
              <a:r>
                <a:rPr lang="en-GB" sz="900" b="1" dirty="0">
                  <a:solidFill>
                    <a:srgbClr val="000000"/>
                  </a:solidFill>
                  <a:latin typeface="Aptos" panose="020B0004020202020204" pitchFamily="34" charset="0"/>
                </a:rPr>
                <a:t>Sahel</a:t>
              </a:r>
              <a:r>
                <a:rPr lang="en-GB" sz="900" dirty="0">
                  <a:solidFill>
                    <a:srgbClr val="000000"/>
                  </a:solidFill>
                  <a:latin typeface="Aptos" panose="020B0004020202020204" pitchFamily="34" charset="0"/>
                </a:rPr>
                <a:t> are highly vulnerable to </a:t>
              </a:r>
              <a:r>
                <a:rPr lang="en-GB" sz="900" b="1" dirty="0">
                  <a:solidFill>
                    <a:srgbClr val="000000"/>
                  </a:solidFill>
                  <a:latin typeface="Aptos" panose="020B0004020202020204" pitchFamily="34" charset="0"/>
                </a:rPr>
                <a:t>climate variability</a:t>
              </a:r>
              <a:r>
                <a:rPr lang="en-GB" sz="900" dirty="0">
                  <a:solidFill>
                    <a:srgbClr val="000000"/>
                  </a:solidFill>
                  <a:latin typeface="Aptos" panose="020B0004020202020204" pitchFamily="34" charset="0"/>
                </a:rPr>
                <a:t>, facing </a:t>
              </a:r>
              <a:r>
                <a:rPr lang="en-GB" sz="900" b="1" dirty="0">
                  <a:solidFill>
                    <a:srgbClr val="000000"/>
                  </a:solidFill>
                  <a:latin typeface="Aptos" panose="020B0004020202020204" pitchFamily="34" charset="0"/>
                </a:rPr>
                <a:t>recurring</a:t>
              </a:r>
              <a:r>
                <a:rPr lang="en-GB" sz="900" dirty="0">
                  <a:solidFill>
                    <a:srgbClr val="000000"/>
                  </a:solidFill>
                  <a:latin typeface="Aptos" panose="020B0004020202020204" pitchFamily="34" charset="0"/>
                </a:rPr>
                <a:t> </a:t>
              </a:r>
              <a:r>
                <a:rPr lang="en-GB" sz="900" b="1" dirty="0">
                  <a:solidFill>
                    <a:srgbClr val="000000"/>
                  </a:solidFill>
                  <a:latin typeface="Aptos" panose="020B0004020202020204" pitchFamily="34" charset="0"/>
                </a:rPr>
                <a:t>climate</a:t>
              </a:r>
              <a:r>
                <a:rPr lang="en-GB" sz="900" dirty="0">
                  <a:solidFill>
                    <a:srgbClr val="000000"/>
                  </a:solidFill>
                  <a:latin typeface="Aptos" panose="020B0004020202020204" pitchFamily="34" charset="0"/>
                </a:rPr>
                <a:t> </a:t>
              </a:r>
              <a:r>
                <a:rPr lang="en-GB" sz="900" b="1" dirty="0">
                  <a:solidFill>
                    <a:srgbClr val="000000"/>
                  </a:solidFill>
                  <a:latin typeface="Aptos" panose="020B0004020202020204" pitchFamily="34" charset="0"/>
                </a:rPr>
                <a:t>hazards</a:t>
              </a:r>
              <a:r>
                <a:rPr lang="en-GB" sz="900" dirty="0">
                  <a:solidFill>
                    <a:srgbClr val="000000"/>
                  </a:solidFill>
                  <a:latin typeface="Aptos" panose="020B0004020202020204" pitchFamily="34" charset="0"/>
                </a:rPr>
                <a:t> that exist as a major </a:t>
              </a:r>
              <a:r>
                <a:rPr lang="en-GB" sz="900" b="1" dirty="0">
                  <a:solidFill>
                    <a:srgbClr val="000000"/>
                  </a:solidFill>
                  <a:latin typeface="Aptos" panose="020B0004020202020204" pitchFamily="34" charset="0"/>
                </a:rPr>
                <a:t>barrier</a:t>
              </a:r>
              <a:r>
                <a:rPr lang="en-GB" sz="900" dirty="0">
                  <a:solidFill>
                    <a:srgbClr val="000000"/>
                  </a:solidFill>
                  <a:latin typeface="Aptos" panose="020B0004020202020204" pitchFamily="34" charset="0"/>
                </a:rPr>
                <a:t> to </a:t>
              </a:r>
              <a:r>
                <a:rPr lang="en-GB" sz="900" b="1" dirty="0">
                  <a:solidFill>
                    <a:srgbClr val="000000"/>
                  </a:solidFill>
                  <a:latin typeface="Aptos" panose="020B0004020202020204" pitchFamily="34" charset="0"/>
                </a:rPr>
                <a:t>sustainable development </a:t>
              </a:r>
              <a:r>
                <a:rPr lang="en-GB" sz="900" dirty="0">
                  <a:solidFill>
                    <a:srgbClr val="000000"/>
                  </a:solidFill>
                  <a:latin typeface="Aptos" panose="020B0004020202020204" pitchFamily="34" charset="0"/>
                </a:rPr>
                <a:t>in the region. </a:t>
              </a:r>
            </a:p>
            <a:p>
              <a:pPr marL="347472" indent="-347472">
                <a:lnSpc>
                  <a:spcPct val="115000"/>
                </a:lnSpc>
                <a:buFont typeface="Arial" panose="020B0604020202020204" pitchFamily="34" charset="0"/>
                <a:buChar char="•"/>
              </a:pPr>
              <a:endParaRPr lang="en-GB" sz="900" dirty="0">
                <a:solidFill>
                  <a:schemeClr val="tx1"/>
                </a:solidFill>
              </a:endParaRPr>
            </a:p>
            <a:p>
              <a:pPr>
                <a:lnSpc>
                  <a:spcPct val="115000"/>
                </a:lnSpc>
              </a:pPr>
              <a:r>
                <a:rPr lang="en-GB" sz="900" b="1" dirty="0">
                  <a:solidFill>
                    <a:schemeClr val="tx1"/>
                  </a:solidFill>
                </a:rPr>
                <a:t>Seasonal and sub-seasonal forecasts </a:t>
              </a:r>
              <a:r>
                <a:rPr lang="en-GB" sz="900" dirty="0">
                  <a:solidFill>
                    <a:schemeClr val="tx1"/>
                  </a:solidFill>
                </a:rPr>
                <a:t>are the most relevant information services to address these challenges (AGRHYMET 2024, user survey report), but despite </a:t>
              </a:r>
              <a:r>
                <a:rPr lang="en-GB" sz="900" b="1" dirty="0">
                  <a:solidFill>
                    <a:schemeClr val="tx1"/>
                  </a:solidFill>
                </a:rPr>
                <a:t>pr</a:t>
              </a:r>
              <a:r>
                <a:rPr lang="en-GB" sz="900" b="1" dirty="0">
                  <a:solidFill>
                    <a:srgbClr val="000000"/>
                  </a:solidFill>
                  <a:latin typeface="Aptos" panose="020B0004020202020204" pitchFamily="34" charset="0"/>
                </a:rPr>
                <a:t>ogress over the past two decades</a:t>
              </a:r>
              <a:r>
                <a:rPr lang="en-GB" sz="900" dirty="0">
                  <a:solidFill>
                    <a:srgbClr val="000000"/>
                  </a:solidFill>
                  <a:latin typeface="Aptos" panose="020B0004020202020204" pitchFamily="34" charset="0"/>
                </a:rPr>
                <a:t>, significant </a:t>
              </a:r>
              <a:r>
                <a:rPr lang="en-GB" sz="900" b="1" dirty="0">
                  <a:solidFill>
                    <a:srgbClr val="000000"/>
                  </a:solidFill>
                  <a:latin typeface="Aptos" panose="020B0004020202020204" pitchFamily="34" charset="0"/>
                </a:rPr>
                <a:t>challenges remain</a:t>
              </a:r>
              <a:r>
                <a:rPr lang="en-GB" sz="900" dirty="0">
                  <a:solidFill>
                    <a:srgbClr val="000000"/>
                  </a:solidFill>
                  <a:latin typeface="Aptos" panose="020B0004020202020204" pitchFamily="34" charset="0"/>
                </a:rPr>
                <a:t>.</a:t>
              </a:r>
            </a:p>
            <a:p>
              <a:pPr>
                <a:lnSpc>
                  <a:spcPct val="115000"/>
                </a:lnSpc>
              </a:pPr>
              <a:endParaRPr lang="en-GB" sz="900" dirty="0">
                <a:solidFill>
                  <a:srgbClr val="000000"/>
                </a:solidFill>
                <a:latin typeface="Aptos" panose="020B0004020202020204" pitchFamily="34" charset="0"/>
              </a:endParaRPr>
            </a:p>
            <a:p>
              <a:pPr>
                <a:lnSpc>
                  <a:spcPct val="115000"/>
                </a:lnSpc>
              </a:pPr>
              <a:r>
                <a:rPr lang="en-GB" sz="900" dirty="0">
                  <a:solidFill>
                    <a:srgbClr val="000000"/>
                  </a:solidFill>
                  <a:latin typeface="Aptos" panose="020B0004020202020204" pitchFamily="34" charset="0"/>
                </a:rPr>
                <a:t>Delivering </a:t>
              </a:r>
              <a:r>
                <a:rPr lang="en-GB" sz="900" b="1" dirty="0">
                  <a:solidFill>
                    <a:srgbClr val="000000"/>
                  </a:solidFill>
                  <a:latin typeface="Aptos" panose="020B0004020202020204" pitchFamily="34" charset="0"/>
                </a:rPr>
                <a:t>accurate, reliable, and actionable </a:t>
              </a:r>
              <a:r>
                <a:rPr lang="en-GB" sz="900" dirty="0">
                  <a:solidFill>
                    <a:srgbClr val="000000"/>
                  </a:solidFill>
                  <a:latin typeface="Aptos" panose="020B0004020202020204" pitchFamily="34" charset="0"/>
                </a:rPr>
                <a:t>forecasts to meet user needs remains a challenge, but </a:t>
              </a:r>
              <a:r>
                <a:rPr lang="en-GB" sz="900" b="1" dirty="0">
                  <a:solidFill>
                    <a:srgbClr val="000000"/>
                  </a:solidFill>
                  <a:latin typeface="Aptos" panose="020B0004020202020204" pitchFamily="34" charset="0"/>
                </a:rPr>
                <a:t>improving the quality and communication of these forecasts is vital</a:t>
              </a:r>
              <a:r>
                <a:rPr lang="en-GB" sz="900" dirty="0">
                  <a:solidFill>
                    <a:srgbClr val="000000"/>
                  </a:solidFill>
                  <a:latin typeface="Aptos" panose="020B0004020202020204" pitchFamily="34" charset="0"/>
                </a:rPr>
                <a:t> to enable early action and build resilience.</a:t>
              </a:r>
            </a:p>
          </p:txBody>
        </p:sp>
        <p:sp>
          <p:nvSpPr>
            <p:cNvPr id="15" name="Freeform: Shape 14">
              <a:extLst>
                <a:ext uri="{FF2B5EF4-FFF2-40B4-BE49-F238E27FC236}">
                  <a16:creationId xmlns:a16="http://schemas.microsoft.com/office/drawing/2014/main" id="{F8AF34F2-1140-46BA-661C-183CB5437190}"/>
                </a:ext>
              </a:extLst>
            </p:cNvPr>
            <p:cNvSpPr/>
            <p:nvPr/>
          </p:nvSpPr>
          <p:spPr>
            <a:xfrm>
              <a:off x="8535287" y="1806622"/>
              <a:ext cx="2349375" cy="3817166"/>
            </a:xfrm>
            <a:custGeom>
              <a:avLst/>
              <a:gdLst>
                <a:gd name="connsiteX0" fmla="*/ 0 w 2551445"/>
                <a:gd name="connsiteY0" fmla="*/ 0 h 4109710"/>
                <a:gd name="connsiteX1" fmla="*/ 2551445 w 2551445"/>
                <a:gd name="connsiteY1" fmla="*/ 0 h 4109710"/>
                <a:gd name="connsiteX2" fmla="*/ 2551445 w 2551445"/>
                <a:gd name="connsiteY2" fmla="*/ 4109710 h 4109710"/>
                <a:gd name="connsiteX3" fmla="*/ 0 w 2551445"/>
                <a:gd name="connsiteY3" fmla="*/ 4109710 h 4109710"/>
                <a:gd name="connsiteX4" fmla="*/ 0 w 2551445"/>
                <a:gd name="connsiteY4" fmla="*/ 0 h 41097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51445" h="4109710">
                  <a:moveTo>
                    <a:pt x="0" y="0"/>
                  </a:moveTo>
                  <a:lnTo>
                    <a:pt x="2551445" y="0"/>
                  </a:lnTo>
                  <a:lnTo>
                    <a:pt x="2551445" y="4109710"/>
                  </a:lnTo>
                  <a:lnTo>
                    <a:pt x="0" y="4109710"/>
                  </a:lnTo>
                  <a:lnTo>
                    <a:pt x="0" y="0"/>
                  </a:lnTo>
                  <a:close/>
                </a:path>
              </a:pathLst>
            </a:custGeom>
            <a:noFill/>
            <a:ln>
              <a:noFill/>
            </a:ln>
            <a:sp3d/>
          </p:spPr>
          <p:style>
            <a:lnRef idx="2">
              <a:scrgbClr r="0" g="0" b="0"/>
            </a:lnRef>
            <a:fillRef idx="1">
              <a:scrgbClr r="0" g="0" b="0"/>
            </a:fillRef>
            <a:effectRef idx="0">
              <a:schemeClr val="accent1">
                <a:alpha val="90000"/>
                <a:hueOff val="0"/>
                <a:satOff val="0"/>
                <a:lumOff val="0"/>
                <a:alphaOff val="-40000"/>
              </a:schemeClr>
            </a:effectRef>
            <a:fontRef idx="minor">
              <a:schemeClr val="lt1"/>
            </a:fontRef>
          </p:style>
          <p:txBody>
            <a:bodyPr spcFirstLastPara="0" vert="horz" wrap="square" lIns="0" tIns="41148" rIns="0" bIns="0" numCol="1" spcCol="1270" anchor="t" anchorCtr="0">
              <a:noAutofit/>
            </a:bodyPr>
            <a:lstStyle/>
            <a:p>
              <a:pPr marL="114300" lvl="1" indent="-114300" defTabSz="533400">
                <a:spcBef>
                  <a:spcPct val="0"/>
                </a:spcBef>
                <a:spcAft>
                  <a:spcPct val="15000"/>
                </a:spcAft>
                <a:buChar char="•"/>
              </a:pPr>
              <a:endParaRPr lang="en-GB" sz="1000">
                <a:solidFill>
                  <a:schemeClr val="tx1"/>
                </a:solidFill>
                <a:latin typeface="+mj-lt"/>
              </a:endParaRPr>
            </a:p>
          </p:txBody>
        </p:sp>
      </p:grpSp>
      <p:sp>
        <p:nvSpPr>
          <p:cNvPr id="16" name="Isosceles Triangle 15">
            <a:extLst>
              <a:ext uri="{FF2B5EF4-FFF2-40B4-BE49-F238E27FC236}">
                <a16:creationId xmlns:a16="http://schemas.microsoft.com/office/drawing/2014/main" id="{EAFFE434-0911-354F-530D-3E2AD2D2E8DC}"/>
              </a:ext>
            </a:extLst>
          </p:cNvPr>
          <p:cNvSpPr/>
          <p:nvPr/>
        </p:nvSpPr>
        <p:spPr>
          <a:xfrm rot="5400000">
            <a:off x="2118430" y="3545373"/>
            <a:ext cx="3796784" cy="636255"/>
          </a:xfrm>
          <a:prstGeom prst="triangle">
            <a:avLst>
              <a:gd name="adj" fmla="val 50292"/>
            </a:avLst>
          </a:prstGeom>
          <a:solidFill>
            <a:srgbClr val="F6A300"/>
          </a:solidFill>
          <a:ln>
            <a:solidFill>
              <a:srgbClr val="F6A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GB" sz="1600"/>
          </a:p>
        </p:txBody>
      </p:sp>
      <p:sp>
        <p:nvSpPr>
          <p:cNvPr id="18" name="Isosceles Triangle 17">
            <a:extLst>
              <a:ext uri="{FF2B5EF4-FFF2-40B4-BE49-F238E27FC236}">
                <a16:creationId xmlns:a16="http://schemas.microsoft.com/office/drawing/2014/main" id="{C9A74623-C40D-0055-4B83-1C1921DD3B56}"/>
              </a:ext>
            </a:extLst>
          </p:cNvPr>
          <p:cNvSpPr/>
          <p:nvPr/>
        </p:nvSpPr>
        <p:spPr>
          <a:xfrm rot="5400000">
            <a:off x="6124379" y="3637236"/>
            <a:ext cx="3787390" cy="483342"/>
          </a:xfrm>
          <a:prstGeom prst="triangle">
            <a:avLst>
              <a:gd name="adj" fmla="val 49501"/>
            </a:avLst>
          </a:prstGeom>
          <a:solidFill>
            <a:srgbClr val="BAD260"/>
          </a:solidFill>
          <a:ln>
            <a:solidFill>
              <a:srgbClr val="BAD2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GB" sz="1600"/>
          </a:p>
        </p:txBody>
      </p:sp>
      <p:sp>
        <p:nvSpPr>
          <p:cNvPr id="20" name="TextBox 19">
            <a:extLst>
              <a:ext uri="{FF2B5EF4-FFF2-40B4-BE49-F238E27FC236}">
                <a16:creationId xmlns:a16="http://schemas.microsoft.com/office/drawing/2014/main" id="{3B54E519-9D14-0107-5ECE-E047EA9CF514}"/>
              </a:ext>
            </a:extLst>
          </p:cNvPr>
          <p:cNvSpPr txBox="1"/>
          <p:nvPr/>
        </p:nvSpPr>
        <p:spPr>
          <a:xfrm>
            <a:off x="4343046" y="2433920"/>
            <a:ext cx="3349134" cy="3370153"/>
          </a:xfrm>
          <a:prstGeom prst="rect">
            <a:avLst/>
          </a:prstGeom>
          <a:noFill/>
        </p:spPr>
        <p:txBody>
          <a:bodyPr wrap="square">
            <a:spAutoFit/>
          </a:bodyPr>
          <a:lstStyle/>
          <a:p>
            <a:pPr marL="0" indent="-173736" rtl="0" eaLnBrk="1" latinLnBrk="0" hangingPunct="1">
              <a:buNone/>
            </a:pPr>
            <a:r>
              <a:rPr lang="en-GB" sz="2400" b="1" dirty="0">
                <a:solidFill>
                  <a:srgbClr val="000000"/>
                </a:solidFill>
                <a:effectLst/>
                <a:latin typeface="Aptos ExtraBold" panose="020B0004020202020204" pitchFamily="34" charset="0"/>
              </a:rPr>
              <a:t>Project background</a:t>
            </a:r>
            <a:endParaRPr lang="en-GB" sz="2400" dirty="0">
              <a:solidFill>
                <a:srgbClr val="000000"/>
              </a:solidFill>
              <a:effectLst/>
              <a:latin typeface="Aptos ExtraBold" panose="020B0004020202020204" pitchFamily="34" charset="0"/>
            </a:endParaRPr>
          </a:p>
          <a:p>
            <a:pPr marL="0" indent="-173736" rtl="0" eaLnBrk="1" latinLnBrk="0" hangingPunct="1">
              <a:buNone/>
            </a:pPr>
            <a:endParaRPr lang="en-GB" sz="300" dirty="0">
              <a:solidFill>
                <a:srgbClr val="000000"/>
              </a:solidFill>
              <a:effectLst/>
              <a:latin typeface="Aptos" panose="020B0004020202020204" pitchFamily="34" charset="0"/>
            </a:endParaRPr>
          </a:p>
          <a:p>
            <a:pPr marL="0" indent="-173736" rtl="0" eaLnBrk="1" latinLnBrk="0" hangingPunct="1">
              <a:buNone/>
            </a:pPr>
            <a:r>
              <a:rPr lang="en-GB" sz="900" dirty="0">
                <a:solidFill>
                  <a:srgbClr val="000000"/>
                </a:solidFill>
                <a:effectLst/>
                <a:latin typeface="Aptos" panose="020B0004020202020204" pitchFamily="34" charset="0"/>
              </a:rPr>
              <a:t>Efforts such as the annual regional seasonal forecasting forums (</a:t>
            </a:r>
            <a:r>
              <a:rPr lang="en-GB" sz="900" b="1" dirty="0">
                <a:solidFill>
                  <a:srgbClr val="000000"/>
                </a:solidFill>
                <a:effectLst/>
                <a:latin typeface="Aptos" panose="020B0004020202020204" pitchFamily="34" charset="0"/>
              </a:rPr>
              <a:t>PRESASS </a:t>
            </a:r>
            <a:r>
              <a:rPr lang="en-GB" sz="900" dirty="0">
                <a:solidFill>
                  <a:srgbClr val="000000"/>
                </a:solidFill>
                <a:effectLst/>
                <a:latin typeface="Aptos" panose="020B0004020202020204" pitchFamily="34" charset="0"/>
              </a:rPr>
              <a:t>&amp;</a:t>
            </a:r>
            <a:r>
              <a:rPr lang="en-GB" sz="900" b="1" dirty="0">
                <a:solidFill>
                  <a:srgbClr val="000000"/>
                </a:solidFill>
                <a:effectLst/>
                <a:latin typeface="Aptos" panose="020B0004020202020204" pitchFamily="34" charset="0"/>
              </a:rPr>
              <a:t> PRESAGG</a:t>
            </a:r>
            <a:r>
              <a:rPr lang="en-GB" sz="900" dirty="0">
                <a:solidFill>
                  <a:srgbClr val="000000"/>
                </a:solidFill>
                <a:effectLst/>
                <a:latin typeface="Aptos" panose="020B0004020202020204" pitchFamily="34" charset="0"/>
              </a:rPr>
              <a:t>) have developed over the past 20 years to help improve forecast delivery. Yet, significant </a:t>
            </a:r>
            <a:r>
              <a:rPr lang="en-GB" sz="900" b="1" dirty="0">
                <a:solidFill>
                  <a:srgbClr val="000000"/>
                </a:solidFill>
                <a:effectLst/>
                <a:latin typeface="Aptos" panose="020B0004020202020204" pitchFamily="34" charset="0"/>
              </a:rPr>
              <a:t>challenges remain in forecast accuracy, reliability, and communication, </a:t>
            </a:r>
            <a:r>
              <a:rPr lang="en-GB" sz="900" dirty="0">
                <a:solidFill>
                  <a:srgbClr val="000000"/>
                </a:solidFill>
                <a:effectLst/>
                <a:latin typeface="Aptos" panose="020B0004020202020204" pitchFamily="34" charset="0"/>
              </a:rPr>
              <a:t>tailored to users’ needs.</a:t>
            </a:r>
          </a:p>
          <a:p>
            <a:pPr marL="0" indent="-173736" rtl="0" eaLnBrk="1" latinLnBrk="0" hangingPunct="1">
              <a:buNone/>
            </a:pPr>
            <a:r>
              <a:rPr lang="en-GB" sz="900" dirty="0">
                <a:solidFill>
                  <a:srgbClr val="000000"/>
                </a:solidFill>
                <a:effectLst/>
                <a:latin typeface="Aptos" panose="020B0004020202020204" pitchFamily="34" charset="0"/>
              </a:rPr>
              <a:t>​</a:t>
            </a:r>
          </a:p>
          <a:p>
            <a:pPr marL="0" indent="-173736" rtl="0" eaLnBrk="1" latinLnBrk="0" hangingPunct="1">
              <a:buNone/>
            </a:pPr>
            <a:r>
              <a:rPr lang="en-GB" sz="900" dirty="0">
                <a:solidFill>
                  <a:srgbClr val="000000"/>
                </a:solidFill>
                <a:effectLst/>
                <a:latin typeface="Aptos" panose="020B0004020202020204" pitchFamily="34" charset="0"/>
              </a:rPr>
              <a:t>The WMO advises moving from “</a:t>
            </a:r>
            <a:r>
              <a:rPr lang="en-GB" sz="900" b="1" dirty="0">
                <a:solidFill>
                  <a:srgbClr val="000000"/>
                </a:solidFill>
                <a:effectLst/>
                <a:latin typeface="Aptos" panose="020B0004020202020204" pitchFamily="34" charset="0"/>
              </a:rPr>
              <a:t>consensual</a:t>
            </a:r>
            <a:r>
              <a:rPr lang="en-GB" sz="900" dirty="0">
                <a:solidFill>
                  <a:srgbClr val="000000"/>
                </a:solidFill>
                <a:effectLst/>
                <a:latin typeface="Aptos" panose="020B0004020202020204" pitchFamily="34" charset="0"/>
              </a:rPr>
              <a:t>” to “</a:t>
            </a:r>
            <a:r>
              <a:rPr lang="en-GB" sz="900" b="1" dirty="0">
                <a:solidFill>
                  <a:srgbClr val="000000"/>
                </a:solidFill>
                <a:effectLst/>
                <a:latin typeface="Aptos" panose="020B0004020202020204" pitchFamily="34" charset="0"/>
              </a:rPr>
              <a:t>objective</a:t>
            </a:r>
            <a:r>
              <a:rPr lang="en-GB" sz="900" dirty="0">
                <a:solidFill>
                  <a:srgbClr val="000000"/>
                </a:solidFill>
                <a:effectLst/>
                <a:latin typeface="Aptos" panose="020B0004020202020204" pitchFamily="34" charset="0"/>
              </a:rPr>
              <a:t>” seasonal forecasts, and as the designated Regional Climate Centre for West Africa and the Sahel, AGRHYMET is responsible for implementing this guidance.</a:t>
            </a:r>
          </a:p>
          <a:p>
            <a:pPr marL="0" indent="-173736" rtl="0" eaLnBrk="1" latinLnBrk="0" hangingPunct="1">
              <a:buNone/>
            </a:pPr>
            <a:endParaRPr lang="en-GB" sz="900" dirty="0">
              <a:solidFill>
                <a:srgbClr val="000000"/>
              </a:solidFill>
              <a:effectLst/>
              <a:latin typeface="Aptos" panose="020B0004020202020204" pitchFamily="34" charset="0"/>
            </a:endParaRPr>
          </a:p>
          <a:p>
            <a:pPr marL="0" indent="-173736" rtl="0" eaLnBrk="1" latinLnBrk="0" hangingPunct="1">
              <a:buNone/>
            </a:pPr>
            <a:r>
              <a:rPr lang="en-GB" sz="900" dirty="0">
                <a:solidFill>
                  <a:srgbClr val="000000"/>
                </a:solidFill>
                <a:effectLst/>
                <a:latin typeface="Aptos" panose="020B0004020202020204" pitchFamily="34" charset="0"/>
              </a:rPr>
              <a:t>The </a:t>
            </a:r>
            <a:r>
              <a:rPr lang="en-GB" sz="900" b="1" dirty="0">
                <a:solidFill>
                  <a:srgbClr val="000000"/>
                </a:solidFill>
                <a:effectLst/>
                <a:latin typeface="Aptos" panose="020B0004020202020204" pitchFamily="34" charset="0"/>
              </a:rPr>
              <a:t>WISER-PASS project aims to address these outstanding issues </a:t>
            </a:r>
            <a:r>
              <a:rPr lang="en-GB" sz="900" dirty="0">
                <a:solidFill>
                  <a:srgbClr val="000000"/>
                </a:solidFill>
                <a:latin typeface="Aptos" panose="020B0004020202020204" pitchFamily="34" charset="0"/>
              </a:rPr>
              <a:t>in seasonal forecasting </a:t>
            </a:r>
            <a:r>
              <a:rPr lang="en-GB" sz="900" dirty="0">
                <a:solidFill>
                  <a:srgbClr val="000000"/>
                </a:solidFill>
                <a:effectLst/>
                <a:latin typeface="Aptos" panose="020B0004020202020204" pitchFamily="34" charset="0"/>
              </a:rPr>
              <a:t>by building on the successes of earlier initiatives like </a:t>
            </a:r>
            <a:r>
              <a:rPr lang="en-GB" sz="900" b="1" dirty="0">
                <a:solidFill>
                  <a:srgbClr val="000000"/>
                </a:solidFill>
                <a:effectLst/>
                <a:latin typeface="Aptos" panose="020B0004020202020204" pitchFamily="34" charset="0"/>
              </a:rPr>
              <a:t>SAWIDRA</a:t>
            </a:r>
            <a:r>
              <a:rPr lang="en-GB" sz="900" dirty="0">
                <a:solidFill>
                  <a:srgbClr val="000000"/>
                </a:solidFill>
                <a:effectLst/>
                <a:latin typeface="Aptos" panose="020B0004020202020204" pitchFamily="34" charset="0"/>
              </a:rPr>
              <a:t> and </a:t>
            </a:r>
            <a:r>
              <a:rPr lang="en-GB" sz="900" b="1" dirty="0" err="1">
                <a:solidFill>
                  <a:srgbClr val="000000"/>
                </a:solidFill>
                <a:effectLst/>
                <a:latin typeface="Aptos" panose="020B0004020202020204" pitchFamily="34" charset="0"/>
              </a:rPr>
              <a:t>ClimSA</a:t>
            </a:r>
            <a:r>
              <a:rPr lang="en-GB" sz="900" dirty="0">
                <a:solidFill>
                  <a:srgbClr val="000000"/>
                </a:solidFill>
                <a:effectLst/>
                <a:latin typeface="Aptos" panose="020B0004020202020204" pitchFamily="34" charset="0"/>
              </a:rPr>
              <a:t>, while also utilising and complementing ongoing efforts from </a:t>
            </a:r>
            <a:r>
              <a:rPr lang="en-GB" sz="900" b="1" dirty="0">
                <a:solidFill>
                  <a:srgbClr val="000000"/>
                </a:solidFill>
                <a:effectLst/>
                <a:latin typeface="Aptos" panose="020B0004020202020204" pitchFamily="34" charset="0"/>
              </a:rPr>
              <a:t>AICCRA</a:t>
            </a:r>
            <a:r>
              <a:rPr lang="en-GB" sz="900" dirty="0">
                <a:solidFill>
                  <a:srgbClr val="000000"/>
                </a:solidFill>
                <a:effectLst/>
                <a:latin typeface="Aptos" panose="020B0004020202020204" pitchFamily="34" charset="0"/>
              </a:rPr>
              <a:t> and the </a:t>
            </a:r>
            <a:r>
              <a:rPr lang="en-GB" sz="900" b="1" dirty="0">
                <a:solidFill>
                  <a:srgbClr val="000000"/>
                </a:solidFill>
                <a:effectLst/>
                <a:latin typeface="Aptos" panose="020B0004020202020204" pitchFamily="34" charset="0"/>
              </a:rPr>
              <a:t>Food</a:t>
            </a:r>
            <a:r>
              <a:rPr lang="en-GB" sz="900" dirty="0">
                <a:solidFill>
                  <a:srgbClr val="000000"/>
                </a:solidFill>
                <a:effectLst/>
                <a:latin typeface="Aptos" panose="020B0004020202020204" pitchFamily="34" charset="0"/>
              </a:rPr>
              <a:t> </a:t>
            </a:r>
            <a:r>
              <a:rPr lang="en-GB" sz="900" b="1" dirty="0">
                <a:solidFill>
                  <a:srgbClr val="000000"/>
                </a:solidFill>
                <a:effectLst/>
                <a:latin typeface="Aptos" panose="020B0004020202020204" pitchFamily="34" charset="0"/>
              </a:rPr>
              <a:t>System Resilience Program (FSRP). </a:t>
            </a:r>
          </a:p>
          <a:p>
            <a:pPr marL="0" indent="-173736" rtl="0" eaLnBrk="1" latinLnBrk="0" hangingPunct="1">
              <a:buNone/>
            </a:pPr>
            <a:endParaRPr lang="en-GB" sz="900" dirty="0">
              <a:solidFill>
                <a:srgbClr val="000000"/>
              </a:solidFill>
              <a:latin typeface="Aptos" panose="020B0004020202020204" pitchFamily="34" charset="0"/>
            </a:endParaRPr>
          </a:p>
          <a:p>
            <a:pPr marL="0" indent="-173736" rtl="0" eaLnBrk="1" latinLnBrk="0" hangingPunct="1">
              <a:buNone/>
            </a:pPr>
            <a:r>
              <a:rPr lang="en-GB" sz="900" dirty="0">
                <a:solidFill>
                  <a:srgbClr val="000000"/>
                </a:solidFill>
                <a:effectLst/>
                <a:latin typeface="Aptos" panose="020B0004020202020204" pitchFamily="34" charset="0"/>
              </a:rPr>
              <a:t>This approach ensures </a:t>
            </a:r>
            <a:r>
              <a:rPr lang="en-GB" sz="900" b="1" dirty="0">
                <a:solidFill>
                  <a:srgbClr val="000000"/>
                </a:solidFill>
                <a:effectLst/>
                <a:latin typeface="Aptos" panose="020B0004020202020204" pitchFamily="34" charset="0"/>
              </a:rPr>
              <a:t>project sustainability</a:t>
            </a:r>
            <a:r>
              <a:rPr lang="en-GB" sz="900" dirty="0">
                <a:solidFill>
                  <a:srgbClr val="000000"/>
                </a:solidFill>
                <a:effectLst/>
                <a:latin typeface="Aptos" panose="020B0004020202020204" pitchFamily="34" charset="0"/>
              </a:rPr>
              <a:t> and </a:t>
            </a:r>
            <a:r>
              <a:rPr lang="en-GB" sz="900" b="1" dirty="0">
                <a:solidFill>
                  <a:srgbClr val="000000"/>
                </a:solidFill>
                <a:effectLst/>
                <a:latin typeface="Aptos" panose="020B0004020202020204" pitchFamily="34" charset="0"/>
              </a:rPr>
              <a:t>scalability</a:t>
            </a:r>
            <a:r>
              <a:rPr lang="en-GB" sz="900" dirty="0">
                <a:solidFill>
                  <a:srgbClr val="000000"/>
                </a:solidFill>
                <a:effectLst/>
                <a:latin typeface="Aptos" panose="020B0004020202020204" pitchFamily="34" charset="0"/>
              </a:rPr>
              <a:t> through essential </a:t>
            </a:r>
            <a:r>
              <a:rPr lang="en-GB" sz="900" b="1" dirty="0">
                <a:solidFill>
                  <a:srgbClr val="000000"/>
                </a:solidFill>
                <a:effectLst/>
                <a:latin typeface="Aptos" panose="020B0004020202020204" pitchFamily="34" charset="0"/>
              </a:rPr>
              <a:t>co-financing</a:t>
            </a:r>
            <a:r>
              <a:rPr lang="en-GB" sz="900" dirty="0">
                <a:solidFill>
                  <a:srgbClr val="000000"/>
                </a:solidFill>
                <a:effectLst/>
                <a:latin typeface="Aptos" panose="020B0004020202020204" pitchFamily="34" charset="0"/>
              </a:rPr>
              <a:t> and technical collaboration, delivering even </a:t>
            </a:r>
            <a:r>
              <a:rPr lang="en-GB" sz="900" b="1" dirty="0">
                <a:solidFill>
                  <a:srgbClr val="000000"/>
                </a:solidFill>
                <a:effectLst/>
                <a:latin typeface="Aptos" panose="020B0004020202020204" pitchFamily="34" charset="0"/>
              </a:rPr>
              <a:t>greater value and benefit</a:t>
            </a:r>
            <a:r>
              <a:rPr lang="en-GB" sz="900" dirty="0">
                <a:solidFill>
                  <a:srgbClr val="000000"/>
                </a:solidFill>
                <a:effectLst/>
                <a:latin typeface="Aptos" panose="020B0004020202020204" pitchFamily="34" charset="0"/>
              </a:rPr>
              <a:t>.</a:t>
            </a:r>
            <a:endParaRPr lang="en-GB" sz="900" dirty="0"/>
          </a:p>
        </p:txBody>
      </p:sp>
      <p:sp>
        <p:nvSpPr>
          <p:cNvPr id="21" name="Oval 20">
            <a:extLst>
              <a:ext uri="{FF2B5EF4-FFF2-40B4-BE49-F238E27FC236}">
                <a16:creationId xmlns:a16="http://schemas.microsoft.com/office/drawing/2014/main" id="{044E579B-E316-A7DB-CF37-6CA364638453}"/>
              </a:ext>
            </a:extLst>
          </p:cNvPr>
          <p:cNvSpPr/>
          <p:nvPr/>
        </p:nvSpPr>
        <p:spPr>
          <a:xfrm>
            <a:off x="1746529" y="1520781"/>
            <a:ext cx="783771" cy="753849"/>
          </a:xfrm>
          <a:prstGeom prst="ellipse">
            <a:avLst/>
          </a:prstGeom>
          <a:solidFill>
            <a:schemeClr val="bg1"/>
          </a:solidFill>
          <a:ln w="38100">
            <a:solidFill>
              <a:srgbClr val="F6A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GB" sz="1600"/>
          </a:p>
        </p:txBody>
      </p:sp>
      <p:sp>
        <p:nvSpPr>
          <p:cNvPr id="23" name="Oval 22">
            <a:extLst>
              <a:ext uri="{FF2B5EF4-FFF2-40B4-BE49-F238E27FC236}">
                <a16:creationId xmlns:a16="http://schemas.microsoft.com/office/drawing/2014/main" id="{A8591323-6472-5FEE-7685-D1B950510E44}"/>
              </a:ext>
            </a:extLst>
          </p:cNvPr>
          <p:cNvSpPr/>
          <p:nvPr/>
        </p:nvSpPr>
        <p:spPr>
          <a:xfrm>
            <a:off x="5542681" y="1497237"/>
            <a:ext cx="783771" cy="753849"/>
          </a:xfrm>
          <a:prstGeom prst="ellipse">
            <a:avLst/>
          </a:prstGeom>
          <a:solidFill>
            <a:schemeClr val="bg1"/>
          </a:solidFill>
          <a:ln w="38100">
            <a:solidFill>
              <a:srgbClr val="BAD2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GB" sz="1600"/>
          </a:p>
        </p:txBody>
      </p:sp>
      <p:sp>
        <p:nvSpPr>
          <p:cNvPr id="26" name="TextBox 25">
            <a:extLst>
              <a:ext uri="{FF2B5EF4-FFF2-40B4-BE49-F238E27FC236}">
                <a16:creationId xmlns:a16="http://schemas.microsoft.com/office/drawing/2014/main" id="{D350C8D8-18AC-6D1A-763E-19797A693055}"/>
              </a:ext>
            </a:extLst>
          </p:cNvPr>
          <p:cNvSpPr txBox="1"/>
          <p:nvPr/>
        </p:nvSpPr>
        <p:spPr>
          <a:xfrm>
            <a:off x="8425083" y="2374842"/>
            <a:ext cx="2950932" cy="3400931"/>
          </a:xfrm>
          <a:prstGeom prst="rect">
            <a:avLst/>
          </a:prstGeom>
          <a:noFill/>
        </p:spPr>
        <p:txBody>
          <a:bodyPr wrap="square">
            <a:spAutoFit/>
          </a:bodyPr>
          <a:lstStyle/>
          <a:p>
            <a:pPr marL="0" lvl="1" defTabSz="533400">
              <a:spcBef>
                <a:spcPts val="1200"/>
              </a:spcBef>
              <a:spcAft>
                <a:spcPts val="1200"/>
              </a:spcAft>
            </a:pPr>
            <a:r>
              <a:rPr lang="en-GB" sz="2800" b="1">
                <a:solidFill>
                  <a:schemeClr val="bg1"/>
                </a:solidFill>
                <a:latin typeface="+mj-lt"/>
                <a:cs typeface="Arial" panose="020B0604020202020204" pitchFamily="34" charset="0"/>
              </a:rPr>
              <a:t>Activities </a:t>
            </a:r>
          </a:p>
          <a:p>
            <a:pPr marL="0" lvl="1" defTabSz="533400">
              <a:spcAft>
                <a:spcPts val="1200"/>
              </a:spcAft>
            </a:pPr>
            <a:r>
              <a:rPr lang="en-GB" sz="900">
                <a:solidFill>
                  <a:schemeClr val="bg1"/>
                </a:solidFill>
              </a:rPr>
              <a:t>Focus on introducing innovative science and service design, by establishing impact-based seasonal forecasts in West Africa with a multi-model approach. </a:t>
            </a:r>
          </a:p>
          <a:p>
            <a:pPr marL="0" lvl="1" defTabSz="533400">
              <a:spcAft>
                <a:spcPts val="1200"/>
              </a:spcAft>
            </a:pPr>
            <a:r>
              <a:rPr lang="en-GB" sz="900">
                <a:solidFill>
                  <a:schemeClr val="bg1"/>
                </a:solidFill>
              </a:rPr>
              <a:t>These forecasts link to hydrological and agricultural models, delivered via multilingual dashboards and user platforms with feedback for improved usability.</a:t>
            </a:r>
          </a:p>
          <a:p>
            <a:pPr marL="0" lvl="1" defTabSz="533400">
              <a:spcAft>
                <a:spcPts val="1200"/>
              </a:spcAft>
            </a:pPr>
            <a:r>
              <a:rPr lang="en-GB" sz="900">
                <a:solidFill>
                  <a:schemeClr val="bg1"/>
                </a:solidFill>
              </a:rPr>
              <a:t>Sustainability is ensured through training, mentoring, capacity building, and technology upgrades, fostering co-production, inclusivity, gender equality, and robust regional governance for lasting climate service resilience in West Africa and the Sahel.</a:t>
            </a:r>
          </a:p>
          <a:p>
            <a:pPr marL="0" lvl="1" defTabSz="533400">
              <a:spcAft>
                <a:spcPts val="1200"/>
              </a:spcAft>
            </a:pPr>
            <a:r>
              <a:rPr lang="en-GB" sz="900">
                <a:solidFill>
                  <a:schemeClr val="bg1"/>
                </a:solidFill>
              </a:rPr>
              <a:t>The project is split into 3 main activities, which enhances the quality, capability and use of seasonal forecasts across west Africa and the Sahel.</a:t>
            </a:r>
          </a:p>
          <a:p>
            <a:pPr marL="0" lvl="1" defTabSz="533400">
              <a:spcAft>
                <a:spcPts val="1200"/>
              </a:spcAft>
            </a:pPr>
            <a:endParaRPr lang="en-GB" sz="1100">
              <a:solidFill>
                <a:schemeClr val="bg1"/>
              </a:solidFill>
            </a:endParaRPr>
          </a:p>
        </p:txBody>
      </p:sp>
      <p:sp>
        <p:nvSpPr>
          <p:cNvPr id="27" name="Oval 26">
            <a:extLst>
              <a:ext uri="{FF2B5EF4-FFF2-40B4-BE49-F238E27FC236}">
                <a16:creationId xmlns:a16="http://schemas.microsoft.com/office/drawing/2014/main" id="{680FAD0B-98DF-FCF7-C65B-FE5607A52311}"/>
              </a:ext>
            </a:extLst>
          </p:cNvPr>
          <p:cNvSpPr/>
          <p:nvPr/>
        </p:nvSpPr>
        <p:spPr>
          <a:xfrm>
            <a:off x="9378170" y="1534527"/>
            <a:ext cx="783771" cy="753849"/>
          </a:xfrm>
          <a:prstGeom prst="ellipse">
            <a:avLst/>
          </a:prstGeom>
          <a:solidFill>
            <a:schemeClr val="bg1"/>
          </a:solidFill>
          <a:ln w="38100">
            <a:solidFill>
              <a:srgbClr val="3873B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GB" sz="1600"/>
          </a:p>
        </p:txBody>
      </p:sp>
      <p:pic>
        <p:nvPicPr>
          <p:cNvPr id="29" name="Graphic 28" descr="Document with solid fill">
            <a:extLst>
              <a:ext uri="{FF2B5EF4-FFF2-40B4-BE49-F238E27FC236}">
                <a16:creationId xmlns:a16="http://schemas.microsoft.com/office/drawing/2014/main" id="{1BEEAD56-E3CC-6283-001D-083E007BB96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855712" y="1599711"/>
            <a:ext cx="562473" cy="562473"/>
          </a:xfrm>
          <a:prstGeom prst="rect">
            <a:avLst/>
          </a:prstGeom>
        </p:spPr>
      </p:pic>
      <p:pic>
        <p:nvPicPr>
          <p:cNvPr id="31" name="Graphic 30" descr="Africa with solid fill">
            <a:extLst>
              <a:ext uri="{FF2B5EF4-FFF2-40B4-BE49-F238E27FC236}">
                <a16:creationId xmlns:a16="http://schemas.microsoft.com/office/drawing/2014/main" id="{B8F39F85-43E5-F797-EC56-E7BF7E323AB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37404" y="1548543"/>
            <a:ext cx="634721" cy="634721"/>
          </a:xfrm>
          <a:prstGeom prst="rect">
            <a:avLst/>
          </a:prstGeom>
        </p:spPr>
      </p:pic>
      <p:pic>
        <p:nvPicPr>
          <p:cNvPr id="32" name="Graphic 31" descr="Classroom outline">
            <a:extLst>
              <a:ext uri="{FF2B5EF4-FFF2-40B4-BE49-F238E27FC236}">
                <a16:creationId xmlns:a16="http://schemas.microsoft.com/office/drawing/2014/main" id="{C645EE46-DB75-01EE-BD9E-CF1E5F0E605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9472033" y="1607016"/>
            <a:ext cx="557009" cy="557009"/>
          </a:xfrm>
          <a:prstGeom prst="rect">
            <a:avLst/>
          </a:prstGeom>
        </p:spPr>
      </p:pic>
      <p:pic>
        <p:nvPicPr>
          <p:cNvPr id="6" name="Picture 5" descr="Le Centre régional AGRHYMET recrute pour ce poste (13 Août 2022) - YOP ...">
            <a:extLst>
              <a:ext uri="{FF2B5EF4-FFF2-40B4-BE49-F238E27FC236}">
                <a16:creationId xmlns:a16="http://schemas.microsoft.com/office/drawing/2014/main" id="{4E814FFD-E474-8359-A905-907DB6DF486D}"/>
              </a:ext>
            </a:extLst>
          </p:cNvPr>
          <p:cNvPicPr>
            <a:picLocks noChangeAspect="1" noChangeArrowheads="1"/>
          </p:cNvPicPr>
          <p:nvPr/>
        </p:nvPicPr>
        <p:blipFill rotWithShape="1">
          <a:blip r:embed="rId9">
            <a:extLst>
              <a:ext uri="{BEBA8EAE-BF5A-486C-A8C5-ECC9F3942E4B}">
                <a14:imgProps xmlns:a14="http://schemas.microsoft.com/office/drawing/2010/main">
                  <a14:imgLayer r:embed="rId10">
                    <a14:imgEffect>
                      <a14:backgroundRemoval t="7500" b="89500" l="16000" r="83625">
                        <a14:foregroundMark x1="44500" y1="22250" x2="49875" y2="35750"/>
                        <a14:foregroundMark x1="37500" y1="13250" x2="37500" y2="13250"/>
                        <a14:foregroundMark x1="42500" y1="8000" x2="42500" y2="8000"/>
                        <a14:foregroundMark x1="45500" y1="7500" x2="45500" y2="7500"/>
                        <a14:foregroundMark x1="49500" y1="7500" x2="49500" y2="7500"/>
                        <a14:foregroundMark x1="54250" y1="9000" x2="54250" y2="9000"/>
                        <a14:foregroundMark x1="38500" y1="23500" x2="38500" y2="23500"/>
                        <a14:foregroundMark x1="51500" y1="42500" x2="51500" y2="42500"/>
                        <a14:foregroundMark x1="20500" y1="81750" x2="20500" y2="81750"/>
                        <a14:foregroundMark x1="16000" y1="88500" x2="18250" y2="74250"/>
                        <a14:foregroundMark x1="25000" y1="75750" x2="24375" y2="84750"/>
                        <a14:foregroundMark x1="24375" y1="84750" x2="24625" y2="85250"/>
                        <a14:foregroundMark x1="30375" y1="76500" x2="26625" y2="74500"/>
                        <a14:foregroundMark x1="26875" y1="89500" x2="30000" y2="89000"/>
                        <a14:foregroundMark x1="34375" y1="75500" x2="34250" y2="86250"/>
                        <a14:foregroundMark x1="43250" y1="75750" x2="43250" y2="75750"/>
                        <a14:foregroundMark x1="42625" y1="75000" x2="43000" y2="86750"/>
                        <a14:foregroundMark x1="51500" y1="75750" x2="53500" y2="83500"/>
                        <a14:foregroundMark x1="59750" y1="73750" x2="61875" y2="84750"/>
                        <a14:foregroundMark x1="65750" y1="74000" x2="66250" y2="87000"/>
                        <a14:foregroundMark x1="70625" y1="75750" x2="71125" y2="89000"/>
                        <a14:foregroundMark x1="79750" y1="75250" x2="80000" y2="83250"/>
                        <a14:foregroundMark x1="58750" y1="76250" x2="59125" y2="84250"/>
                        <a14:foregroundMark x1="64750" y1="75000" x2="64750" y2="75000"/>
                        <a14:foregroundMark x1="65000" y1="78000" x2="63500" y2="85250"/>
                        <a14:foregroundMark x1="83625" y1="75250" x2="83625" y2="75250"/>
                        <a14:foregroundMark x1="53750" y1="80250" x2="55000" y2="77500"/>
                      </a14:backgroundRemoval>
                    </a14:imgEffect>
                  </a14:imgLayer>
                </a14:imgProps>
              </a:ext>
              <a:ext uri="{28A0092B-C50C-407E-A947-70E740481C1C}">
                <a14:useLocalDpi xmlns:a14="http://schemas.microsoft.com/office/drawing/2010/main" val="0"/>
              </a:ext>
            </a:extLst>
          </a:blip>
          <a:srcRect l="14514" t="2902" r="14802" b="7509"/>
          <a:stretch>
            <a:fillRect/>
          </a:stretch>
        </p:blipFill>
        <p:spPr bwMode="auto">
          <a:xfrm>
            <a:off x="10360256" y="352517"/>
            <a:ext cx="1574569" cy="9978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7525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F85B43-EAD3-1D08-9EF1-1A0A56094207}"/>
            </a:ext>
          </a:extLst>
        </p:cNvPr>
        <p:cNvGrpSpPr/>
        <p:nvPr/>
      </p:nvGrpSpPr>
      <p:grpSpPr>
        <a:xfrm>
          <a:off x="0" y="0"/>
          <a:ext cx="0" cy="0"/>
          <a:chOff x="0" y="0"/>
          <a:chExt cx="0" cy="0"/>
        </a:xfrm>
      </p:grpSpPr>
      <p:sp>
        <p:nvSpPr>
          <p:cNvPr id="46" name="Freeform: Shape 45">
            <a:extLst>
              <a:ext uri="{FF2B5EF4-FFF2-40B4-BE49-F238E27FC236}">
                <a16:creationId xmlns:a16="http://schemas.microsoft.com/office/drawing/2014/main" id="{FCB5AE8F-A3F6-AD99-2918-42B861866FDC}"/>
              </a:ext>
            </a:extLst>
          </p:cNvPr>
          <p:cNvSpPr/>
          <p:nvPr/>
        </p:nvSpPr>
        <p:spPr>
          <a:xfrm>
            <a:off x="7675091" y="2417269"/>
            <a:ext cx="3732962" cy="3400858"/>
          </a:xfrm>
          <a:custGeom>
            <a:avLst/>
            <a:gdLst>
              <a:gd name="connsiteX0" fmla="*/ 0 w 1217572"/>
              <a:gd name="connsiteY0" fmla="*/ 0 h 4351338"/>
              <a:gd name="connsiteX1" fmla="*/ 1217572 w 1217572"/>
              <a:gd name="connsiteY1" fmla="*/ 0 h 4351338"/>
              <a:gd name="connsiteX2" fmla="*/ 1217572 w 1217572"/>
              <a:gd name="connsiteY2" fmla="*/ 4351338 h 4351338"/>
              <a:gd name="connsiteX3" fmla="*/ 0 w 1217572"/>
              <a:gd name="connsiteY3" fmla="*/ 4351338 h 4351338"/>
              <a:gd name="connsiteX4" fmla="*/ 0 w 1217572"/>
              <a:gd name="connsiteY4" fmla="*/ 0 h 43513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7572" h="4351338">
                <a:moveTo>
                  <a:pt x="0" y="0"/>
                </a:moveTo>
                <a:lnTo>
                  <a:pt x="1217572" y="0"/>
                </a:lnTo>
                <a:lnTo>
                  <a:pt x="1217572" y="4351338"/>
                </a:lnTo>
                <a:lnTo>
                  <a:pt x="0" y="4351338"/>
                </a:lnTo>
                <a:lnTo>
                  <a:pt x="0" y="0"/>
                </a:lnTo>
                <a:close/>
              </a:path>
            </a:pathLst>
          </a:custGeom>
          <a:solidFill>
            <a:schemeClr val="bg1">
              <a:lumMod val="95000"/>
            </a:schemeClr>
          </a:solidFill>
          <a:ln w="9525">
            <a:solidFill>
              <a:schemeClr val="tx1"/>
            </a:solidFill>
          </a:ln>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49530" tIns="49530" rIns="49530" bIns="49530" numCol="1" spcCol="1270" anchor="b" anchorCtr="0">
            <a:noAutofit/>
          </a:bodyPr>
          <a:lstStyle/>
          <a:p>
            <a:pPr lvl="0" algn="ctr" defTabSz="577850">
              <a:lnSpc>
                <a:spcPct val="90000"/>
              </a:lnSpc>
              <a:spcBef>
                <a:spcPct val="0"/>
              </a:spcBef>
              <a:spcAft>
                <a:spcPct val="35000"/>
              </a:spcAft>
            </a:pPr>
            <a:endParaRPr lang="en-GB" sz="1600">
              <a:solidFill>
                <a:schemeClr val="tx1"/>
              </a:solidFill>
            </a:endParaRPr>
          </a:p>
        </p:txBody>
      </p:sp>
      <p:sp>
        <p:nvSpPr>
          <p:cNvPr id="30" name="Oval 29">
            <a:extLst>
              <a:ext uri="{FF2B5EF4-FFF2-40B4-BE49-F238E27FC236}">
                <a16:creationId xmlns:a16="http://schemas.microsoft.com/office/drawing/2014/main" id="{30A644C1-9B4B-E096-FB80-84033BA6D288}"/>
              </a:ext>
            </a:extLst>
          </p:cNvPr>
          <p:cNvSpPr/>
          <p:nvPr/>
        </p:nvSpPr>
        <p:spPr>
          <a:xfrm>
            <a:off x="9065620" y="1856178"/>
            <a:ext cx="981374" cy="946453"/>
          </a:xfrm>
          <a:prstGeom prst="ellipse">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8" name="Group 17">
            <a:extLst>
              <a:ext uri="{FF2B5EF4-FFF2-40B4-BE49-F238E27FC236}">
                <a16:creationId xmlns:a16="http://schemas.microsoft.com/office/drawing/2014/main" id="{96EF332E-5EBD-515D-35E3-C5690E1DB205}"/>
              </a:ext>
            </a:extLst>
          </p:cNvPr>
          <p:cNvGrpSpPr/>
          <p:nvPr/>
        </p:nvGrpSpPr>
        <p:grpSpPr>
          <a:xfrm>
            <a:off x="938428" y="2417269"/>
            <a:ext cx="6534394" cy="3415063"/>
            <a:chOff x="1173814" y="3806122"/>
            <a:chExt cx="3923560" cy="3321028"/>
          </a:xfrm>
          <a:solidFill>
            <a:srgbClr val="BAD260"/>
          </a:solidFill>
        </p:grpSpPr>
        <p:sp>
          <p:nvSpPr>
            <p:cNvPr id="23" name="Freeform: Shape 22">
              <a:extLst>
                <a:ext uri="{FF2B5EF4-FFF2-40B4-BE49-F238E27FC236}">
                  <a16:creationId xmlns:a16="http://schemas.microsoft.com/office/drawing/2014/main" id="{57776D63-EE15-0993-72BC-AF12FB0AB75A}"/>
                </a:ext>
              </a:extLst>
            </p:cNvPr>
            <p:cNvSpPr/>
            <p:nvPr/>
          </p:nvSpPr>
          <p:spPr>
            <a:xfrm>
              <a:off x="1173814" y="3806123"/>
              <a:ext cx="2141803" cy="3321027"/>
            </a:xfrm>
            <a:custGeom>
              <a:avLst/>
              <a:gdLst>
                <a:gd name="connsiteX0" fmla="*/ 0 w 1217572"/>
                <a:gd name="connsiteY0" fmla="*/ 0 h 4351338"/>
                <a:gd name="connsiteX1" fmla="*/ 1217572 w 1217572"/>
                <a:gd name="connsiteY1" fmla="*/ 0 h 4351338"/>
                <a:gd name="connsiteX2" fmla="*/ 1217572 w 1217572"/>
                <a:gd name="connsiteY2" fmla="*/ 4351338 h 4351338"/>
                <a:gd name="connsiteX3" fmla="*/ 0 w 1217572"/>
                <a:gd name="connsiteY3" fmla="*/ 4351338 h 4351338"/>
                <a:gd name="connsiteX4" fmla="*/ 0 w 1217572"/>
                <a:gd name="connsiteY4" fmla="*/ 0 h 43513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7572" h="4351338">
                  <a:moveTo>
                    <a:pt x="0" y="0"/>
                  </a:moveTo>
                  <a:lnTo>
                    <a:pt x="1217572" y="0"/>
                  </a:lnTo>
                  <a:lnTo>
                    <a:pt x="1217572" y="4351338"/>
                  </a:lnTo>
                  <a:lnTo>
                    <a:pt x="0" y="4351338"/>
                  </a:lnTo>
                  <a:lnTo>
                    <a:pt x="0" y="0"/>
                  </a:lnTo>
                  <a:close/>
                </a:path>
              </a:pathLst>
            </a:custGeom>
            <a:solidFill>
              <a:schemeClr val="bg1">
                <a:lumMod val="95000"/>
              </a:schemeClr>
            </a:solidFill>
            <a:ln w="9525">
              <a:solidFill>
                <a:schemeClr val="tx1"/>
              </a:solidFill>
            </a:ln>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49530" tIns="49530" rIns="49530" bIns="49530" numCol="1" spcCol="1270" anchor="b" anchorCtr="0">
              <a:noAutofit/>
            </a:bodyPr>
            <a:lstStyle/>
            <a:p>
              <a:pPr algn="ctr" defTabSz="577850">
                <a:lnSpc>
                  <a:spcPct val="90000"/>
                </a:lnSpc>
                <a:spcBef>
                  <a:spcPct val="0"/>
                </a:spcBef>
                <a:spcAft>
                  <a:spcPct val="35000"/>
                </a:spcAft>
              </a:pPr>
              <a:endParaRPr lang="en-GB" sz="1100" kern="1200" noProof="0">
                <a:solidFill>
                  <a:schemeClr val="tx1"/>
                </a:solidFill>
              </a:endParaRPr>
            </a:p>
          </p:txBody>
        </p:sp>
        <p:sp>
          <p:nvSpPr>
            <p:cNvPr id="24" name="Freeform: Shape 23">
              <a:extLst>
                <a:ext uri="{FF2B5EF4-FFF2-40B4-BE49-F238E27FC236}">
                  <a16:creationId xmlns:a16="http://schemas.microsoft.com/office/drawing/2014/main" id="{A618DA72-0D35-7CF0-C76D-A5C3E9633076}"/>
                </a:ext>
              </a:extLst>
            </p:cNvPr>
            <p:cNvSpPr/>
            <p:nvPr/>
          </p:nvSpPr>
          <p:spPr>
            <a:xfrm>
              <a:off x="3412774" y="3806122"/>
              <a:ext cx="1684600" cy="3321027"/>
            </a:xfrm>
            <a:custGeom>
              <a:avLst/>
              <a:gdLst>
                <a:gd name="connsiteX0" fmla="*/ 0 w 1217572"/>
                <a:gd name="connsiteY0" fmla="*/ 0 h 3832658"/>
                <a:gd name="connsiteX1" fmla="*/ 1217572 w 1217572"/>
                <a:gd name="connsiteY1" fmla="*/ 0 h 3832658"/>
                <a:gd name="connsiteX2" fmla="*/ 1217572 w 1217572"/>
                <a:gd name="connsiteY2" fmla="*/ 3832658 h 3832658"/>
                <a:gd name="connsiteX3" fmla="*/ 0 w 1217572"/>
                <a:gd name="connsiteY3" fmla="*/ 3832658 h 3832658"/>
                <a:gd name="connsiteX4" fmla="*/ 0 w 1217572"/>
                <a:gd name="connsiteY4" fmla="*/ 0 h 38326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7572" h="3832658">
                  <a:moveTo>
                    <a:pt x="0" y="0"/>
                  </a:moveTo>
                  <a:lnTo>
                    <a:pt x="1217572" y="0"/>
                  </a:lnTo>
                  <a:lnTo>
                    <a:pt x="1217572" y="3832658"/>
                  </a:lnTo>
                  <a:lnTo>
                    <a:pt x="0" y="3832658"/>
                  </a:lnTo>
                  <a:lnTo>
                    <a:pt x="0" y="0"/>
                  </a:lnTo>
                  <a:close/>
                </a:path>
              </a:pathLst>
            </a:custGeom>
            <a:solidFill>
              <a:schemeClr val="bg1">
                <a:lumMod val="95000"/>
              </a:schemeClr>
            </a:solidFill>
            <a:ln w="9525">
              <a:solidFill>
                <a:schemeClr val="tx1"/>
              </a:solidFill>
            </a:ln>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49530" tIns="49530" rIns="49530" bIns="49530" numCol="1" spcCol="1270" anchor="b" anchorCtr="0">
              <a:noAutofit/>
            </a:bodyPr>
            <a:lstStyle/>
            <a:p>
              <a:pPr algn="ctr" defTabSz="577850">
                <a:lnSpc>
                  <a:spcPct val="90000"/>
                </a:lnSpc>
                <a:spcBef>
                  <a:spcPct val="0"/>
                </a:spcBef>
                <a:spcAft>
                  <a:spcPct val="35000"/>
                </a:spcAft>
              </a:pPr>
              <a:endParaRPr lang="en-GB" sz="1100" kern="1200" noProof="0">
                <a:solidFill>
                  <a:schemeClr val="tx1"/>
                </a:solidFill>
              </a:endParaRPr>
            </a:p>
          </p:txBody>
        </p:sp>
      </p:grpSp>
      <p:sp>
        <p:nvSpPr>
          <p:cNvPr id="2" name="Rectangle 1">
            <a:extLst>
              <a:ext uri="{FF2B5EF4-FFF2-40B4-BE49-F238E27FC236}">
                <a16:creationId xmlns:a16="http://schemas.microsoft.com/office/drawing/2014/main" id="{E8BCC3A7-8FE8-BC6F-4701-809FA30C0E6C}"/>
              </a:ext>
            </a:extLst>
          </p:cNvPr>
          <p:cNvSpPr/>
          <p:nvPr/>
        </p:nvSpPr>
        <p:spPr>
          <a:xfrm>
            <a:off x="209782" y="350484"/>
            <a:ext cx="11772436" cy="153944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5400" b="1">
                <a:solidFill>
                  <a:schemeClr val="tx1"/>
                </a:solidFill>
                <a:latin typeface="Aptos ExtraBold" panose="020B0004020202020204" pitchFamily="34" charset="0"/>
                <a:ea typeface="ADLaM Display" panose="02010000000000000000" pitchFamily="2" charset="0"/>
                <a:cs typeface="ADLaM Display" panose="02010000000000000000" pitchFamily="2" charset="0"/>
              </a:rPr>
              <a:t>Deliverables</a:t>
            </a:r>
            <a:endParaRPr lang="en-GB" sz="4400" b="1">
              <a:solidFill>
                <a:schemeClr val="tx1"/>
              </a:solidFill>
              <a:latin typeface="Aptos ExtraBold" panose="020B0004020202020204" pitchFamily="34" charset="0"/>
              <a:ea typeface="ADLaM Display" panose="02010000000000000000" pitchFamily="2" charset="0"/>
              <a:cs typeface="ADLaM Display" panose="02010000000000000000" pitchFamily="2" charset="0"/>
            </a:endParaRPr>
          </a:p>
          <a:p>
            <a:pPr algn="ctr"/>
            <a:r>
              <a:rPr lang="en-GB" sz="2400" b="1">
                <a:solidFill>
                  <a:schemeClr val="tx1"/>
                </a:solidFill>
                <a:latin typeface="+mj-lt"/>
              </a:rPr>
              <a:t>WISER West Africa</a:t>
            </a:r>
          </a:p>
          <a:p>
            <a:pPr algn="ctr"/>
            <a:r>
              <a:rPr lang="en-GB" sz="1600" b="1">
                <a:solidFill>
                  <a:schemeClr val="tx1"/>
                </a:solidFill>
                <a:latin typeface="+mj-lt"/>
              </a:rPr>
              <a:t>AGRHYMET</a:t>
            </a:r>
            <a:endParaRPr lang="en-GB" sz="1400" b="1">
              <a:solidFill>
                <a:schemeClr val="tx1"/>
              </a:solidFill>
              <a:latin typeface="+mj-lt"/>
            </a:endParaRPr>
          </a:p>
        </p:txBody>
      </p:sp>
      <p:sp>
        <p:nvSpPr>
          <p:cNvPr id="6" name="Oval 5">
            <a:extLst>
              <a:ext uri="{FF2B5EF4-FFF2-40B4-BE49-F238E27FC236}">
                <a16:creationId xmlns:a16="http://schemas.microsoft.com/office/drawing/2014/main" id="{8BBC4D1F-2701-D486-81A5-16F3AC476FA1}"/>
              </a:ext>
            </a:extLst>
          </p:cNvPr>
          <p:cNvSpPr/>
          <p:nvPr/>
        </p:nvSpPr>
        <p:spPr>
          <a:xfrm>
            <a:off x="5694981" y="1994893"/>
            <a:ext cx="860594" cy="823561"/>
          </a:xfrm>
          <a:prstGeom prst="ellipse">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Oval 2">
            <a:extLst>
              <a:ext uri="{FF2B5EF4-FFF2-40B4-BE49-F238E27FC236}">
                <a16:creationId xmlns:a16="http://schemas.microsoft.com/office/drawing/2014/main" id="{54A2AC4E-92AA-4F6B-04C1-BBB0AE468857}"/>
              </a:ext>
            </a:extLst>
          </p:cNvPr>
          <p:cNvSpPr/>
          <p:nvPr/>
        </p:nvSpPr>
        <p:spPr>
          <a:xfrm>
            <a:off x="2300640" y="1941548"/>
            <a:ext cx="860594" cy="823561"/>
          </a:xfrm>
          <a:prstGeom prst="ellipse">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a:extLst>
              <a:ext uri="{FF2B5EF4-FFF2-40B4-BE49-F238E27FC236}">
                <a16:creationId xmlns:a16="http://schemas.microsoft.com/office/drawing/2014/main" id="{86BC72EC-CAA8-C12D-0BC0-82442318BE1D}"/>
              </a:ext>
            </a:extLst>
          </p:cNvPr>
          <p:cNvSpPr/>
          <p:nvPr/>
        </p:nvSpPr>
        <p:spPr>
          <a:xfrm>
            <a:off x="539750" y="457200"/>
            <a:ext cx="320508" cy="312821"/>
          </a:xfrm>
          <a:prstGeom prst="ellipse">
            <a:avLst/>
          </a:prstGeom>
          <a:solidFill>
            <a:srgbClr val="F7A400"/>
          </a:solidFill>
          <a:ln>
            <a:solidFill>
              <a:srgbClr val="F7A4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a:solidFill>
                  <a:schemeClr val="tx1"/>
                </a:solidFill>
                <a:latin typeface="Aptos ExtraBold" panose="020B0004020202020204" pitchFamily="34" charset="0"/>
              </a:rPr>
              <a:t>1</a:t>
            </a:r>
          </a:p>
        </p:txBody>
      </p:sp>
      <p:sp>
        <p:nvSpPr>
          <p:cNvPr id="8" name="TextBox 7">
            <a:extLst>
              <a:ext uri="{FF2B5EF4-FFF2-40B4-BE49-F238E27FC236}">
                <a16:creationId xmlns:a16="http://schemas.microsoft.com/office/drawing/2014/main" id="{8F8D7650-C5A8-F960-E8B8-F5BD809DA25D}"/>
              </a:ext>
            </a:extLst>
          </p:cNvPr>
          <p:cNvSpPr txBox="1"/>
          <p:nvPr/>
        </p:nvSpPr>
        <p:spPr>
          <a:xfrm>
            <a:off x="860258" y="460042"/>
            <a:ext cx="2298127" cy="307777"/>
          </a:xfrm>
          <a:prstGeom prst="rect">
            <a:avLst/>
          </a:prstGeom>
          <a:noFill/>
        </p:spPr>
        <p:txBody>
          <a:bodyPr wrap="square" rtlCol="0">
            <a:spAutoFit/>
          </a:bodyPr>
          <a:lstStyle/>
          <a:p>
            <a:r>
              <a:rPr lang="en-GB" sz="1400">
                <a:latin typeface="+mj-lt"/>
              </a:rPr>
              <a:t>Output 1</a:t>
            </a:r>
          </a:p>
        </p:txBody>
      </p:sp>
      <p:sp>
        <p:nvSpPr>
          <p:cNvPr id="10" name="Oval 9">
            <a:extLst>
              <a:ext uri="{FF2B5EF4-FFF2-40B4-BE49-F238E27FC236}">
                <a16:creationId xmlns:a16="http://schemas.microsoft.com/office/drawing/2014/main" id="{FA4AFF4C-EB0D-19EF-D553-03CAD240FC56}"/>
              </a:ext>
            </a:extLst>
          </p:cNvPr>
          <p:cNvSpPr/>
          <p:nvPr/>
        </p:nvSpPr>
        <p:spPr>
          <a:xfrm>
            <a:off x="539750" y="876737"/>
            <a:ext cx="320508" cy="312821"/>
          </a:xfrm>
          <a:prstGeom prst="ellipse">
            <a:avLst/>
          </a:prstGeom>
          <a:solidFill>
            <a:srgbClr val="BAD260"/>
          </a:solidFill>
          <a:ln>
            <a:solidFill>
              <a:srgbClr val="BAD2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a:solidFill>
                  <a:schemeClr val="tx1"/>
                </a:solidFill>
                <a:latin typeface="Aptos ExtraBold" panose="020B0004020202020204" pitchFamily="34" charset="0"/>
              </a:rPr>
              <a:t>2</a:t>
            </a:r>
          </a:p>
        </p:txBody>
      </p:sp>
      <p:sp>
        <p:nvSpPr>
          <p:cNvPr id="11" name="TextBox 10">
            <a:extLst>
              <a:ext uri="{FF2B5EF4-FFF2-40B4-BE49-F238E27FC236}">
                <a16:creationId xmlns:a16="http://schemas.microsoft.com/office/drawing/2014/main" id="{393F901F-860E-7562-8890-11498A3C34B9}"/>
              </a:ext>
            </a:extLst>
          </p:cNvPr>
          <p:cNvSpPr txBox="1"/>
          <p:nvPr/>
        </p:nvSpPr>
        <p:spPr>
          <a:xfrm>
            <a:off x="860258" y="879579"/>
            <a:ext cx="2298127" cy="307777"/>
          </a:xfrm>
          <a:prstGeom prst="rect">
            <a:avLst/>
          </a:prstGeom>
          <a:noFill/>
        </p:spPr>
        <p:txBody>
          <a:bodyPr wrap="square" rtlCol="0">
            <a:spAutoFit/>
          </a:bodyPr>
          <a:lstStyle/>
          <a:p>
            <a:r>
              <a:rPr lang="en-GB" sz="1400">
                <a:latin typeface="+mj-lt"/>
              </a:rPr>
              <a:t>Output 2</a:t>
            </a:r>
          </a:p>
        </p:txBody>
      </p:sp>
      <p:sp>
        <p:nvSpPr>
          <p:cNvPr id="21" name="Oval 20">
            <a:extLst>
              <a:ext uri="{FF2B5EF4-FFF2-40B4-BE49-F238E27FC236}">
                <a16:creationId xmlns:a16="http://schemas.microsoft.com/office/drawing/2014/main" id="{D7419A07-A125-DD7D-E156-ADBB82FDA899}"/>
              </a:ext>
            </a:extLst>
          </p:cNvPr>
          <p:cNvSpPr/>
          <p:nvPr/>
        </p:nvSpPr>
        <p:spPr>
          <a:xfrm>
            <a:off x="539750" y="1296274"/>
            <a:ext cx="320508" cy="312821"/>
          </a:xfrm>
          <a:prstGeom prst="ellipse">
            <a:avLst/>
          </a:prstGeom>
          <a:solidFill>
            <a:srgbClr val="5EC0EE"/>
          </a:solidFill>
          <a:ln>
            <a:solidFill>
              <a:srgbClr val="5EC0E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a:solidFill>
                  <a:schemeClr val="tx1"/>
                </a:solidFill>
                <a:latin typeface="Aptos ExtraBold" panose="020B0004020202020204" pitchFamily="34" charset="0"/>
              </a:rPr>
              <a:t>3</a:t>
            </a:r>
          </a:p>
        </p:txBody>
      </p:sp>
      <p:sp>
        <p:nvSpPr>
          <p:cNvPr id="22" name="TextBox 21">
            <a:extLst>
              <a:ext uri="{FF2B5EF4-FFF2-40B4-BE49-F238E27FC236}">
                <a16:creationId xmlns:a16="http://schemas.microsoft.com/office/drawing/2014/main" id="{55210E55-4A95-CDF5-69BA-2AF9AE76568B}"/>
              </a:ext>
            </a:extLst>
          </p:cNvPr>
          <p:cNvSpPr txBox="1"/>
          <p:nvPr/>
        </p:nvSpPr>
        <p:spPr>
          <a:xfrm>
            <a:off x="860258" y="1299116"/>
            <a:ext cx="2298127" cy="307777"/>
          </a:xfrm>
          <a:prstGeom prst="rect">
            <a:avLst/>
          </a:prstGeom>
          <a:noFill/>
        </p:spPr>
        <p:txBody>
          <a:bodyPr wrap="square" rtlCol="0">
            <a:spAutoFit/>
          </a:bodyPr>
          <a:lstStyle/>
          <a:p>
            <a:r>
              <a:rPr lang="en-GB" sz="1400">
                <a:latin typeface="+mj-lt"/>
              </a:rPr>
              <a:t>Output 3</a:t>
            </a:r>
          </a:p>
        </p:txBody>
      </p:sp>
      <p:pic>
        <p:nvPicPr>
          <p:cNvPr id="9" name="Picture 8" descr="Le Centre régional AGRHYMET recrute pour ce poste (13 Août 2022) - YOP ...">
            <a:extLst>
              <a:ext uri="{FF2B5EF4-FFF2-40B4-BE49-F238E27FC236}">
                <a16:creationId xmlns:a16="http://schemas.microsoft.com/office/drawing/2014/main" id="{CD83ACDD-3B59-5827-8EF8-B619D677F18D}"/>
              </a:ext>
            </a:extLst>
          </p:cNvPr>
          <p:cNvPicPr>
            <a:picLocks noChangeAspect="1" noChangeArrowheads="1"/>
          </p:cNvPicPr>
          <p:nvPr/>
        </p:nvPicPr>
        <p:blipFill rotWithShape="1">
          <a:blip r:embed="rId3">
            <a:extLst>
              <a:ext uri="{BEBA8EAE-BF5A-486C-A8C5-ECC9F3942E4B}">
                <a14:imgProps xmlns:a14="http://schemas.microsoft.com/office/drawing/2010/main">
                  <a14:imgLayer r:embed="rId4">
                    <a14:imgEffect>
                      <a14:backgroundRemoval t="7500" b="89500" l="16000" r="83625">
                        <a14:foregroundMark x1="44500" y1="22250" x2="49875" y2="35750"/>
                        <a14:foregroundMark x1="37500" y1="13250" x2="37500" y2="13250"/>
                        <a14:foregroundMark x1="42500" y1="8000" x2="42500" y2="8000"/>
                        <a14:foregroundMark x1="45500" y1="7500" x2="45500" y2="7500"/>
                        <a14:foregroundMark x1="49500" y1="7500" x2="49500" y2="7500"/>
                        <a14:foregroundMark x1="54250" y1="9000" x2="54250" y2="9000"/>
                        <a14:foregroundMark x1="38500" y1="23500" x2="38500" y2="23500"/>
                        <a14:foregroundMark x1="51500" y1="42500" x2="51500" y2="42500"/>
                        <a14:foregroundMark x1="20500" y1="81750" x2="20500" y2="81750"/>
                        <a14:foregroundMark x1="16000" y1="88500" x2="18250" y2="74250"/>
                        <a14:foregroundMark x1="25000" y1="75750" x2="24375" y2="84750"/>
                        <a14:foregroundMark x1="24375" y1="84750" x2="24625" y2="85250"/>
                        <a14:foregroundMark x1="30375" y1="76500" x2="26625" y2="74500"/>
                        <a14:foregroundMark x1="26875" y1="89500" x2="30000" y2="89000"/>
                        <a14:foregroundMark x1="34375" y1="75500" x2="34250" y2="86250"/>
                        <a14:foregroundMark x1="43250" y1="75750" x2="43250" y2="75750"/>
                        <a14:foregroundMark x1="42625" y1="75000" x2="43000" y2="86750"/>
                        <a14:foregroundMark x1="51500" y1="75750" x2="53500" y2="83500"/>
                        <a14:foregroundMark x1="59750" y1="73750" x2="61875" y2="84750"/>
                        <a14:foregroundMark x1="65750" y1="74000" x2="66250" y2="87000"/>
                        <a14:foregroundMark x1="70625" y1="75750" x2="71125" y2="89000"/>
                        <a14:foregroundMark x1="79750" y1="75250" x2="80000" y2="83250"/>
                        <a14:foregroundMark x1="58750" y1="76250" x2="59125" y2="84250"/>
                        <a14:foregroundMark x1="64750" y1="75000" x2="64750" y2="75000"/>
                        <a14:foregroundMark x1="65000" y1="78000" x2="63500" y2="85250"/>
                        <a14:foregroundMark x1="83625" y1="75250" x2="83625" y2="75250"/>
                        <a14:foregroundMark x1="53750" y1="80250" x2="55000" y2="77500"/>
                      </a14:backgroundRemoval>
                    </a14:imgEffect>
                  </a14:imgLayer>
                </a14:imgProps>
              </a:ext>
              <a:ext uri="{28A0092B-C50C-407E-A947-70E740481C1C}">
                <a14:useLocalDpi xmlns:a14="http://schemas.microsoft.com/office/drawing/2010/main" val="0"/>
              </a:ext>
            </a:extLst>
          </a:blip>
          <a:srcRect l="14514" t="2902" r="14802" b="7509"/>
          <a:stretch>
            <a:fillRect/>
          </a:stretch>
        </p:blipFill>
        <p:spPr bwMode="auto">
          <a:xfrm>
            <a:off x="10360256" y="352517"/>
            <a:ext cx="1574569" cy="997833"/>
          </a:xfrm>
          <a:prstGeom prst="rect">
            <a:avLst/>
          </a:prstGeom>
          <a:noFill/>
          <a:extLst>
            <a:ext uri="{909E8E84-426E-40DD-AFC4-6F175D3DCCD1}">
              <a14:hiddenFill xmlns:a14="http://schemas.microsoft.com/office/drawing/2010/main">
                <a:solidFill>
                  <a:srgbClr val="FFFFFF"/>
                </a:solidFill>
              </a14:hiddenFill>
            </a:ext>
          </a:extLst>
        </p:spPr>
      </p:pic>
      <p:sp>
        <p:nvSpPr>
          <p:cNvPr id="25" name="TextBox 24">
            <a:extLst>
              <a:ext uri="{FF2B5EF4-FFF2-40B4-BE49-F238E27FC236}">
                <a16:creationId xmlns:a16="http://schemas.microsoft.com/office/drawing/2014/main" id="{5299A62F-2348-7F4B-D088-B2D5E85E6361}"/>
              </a:ext>
            </a:extLst>
          </p:cNvPr>
          <p:cNvSpPr txBox="1"/>
          <p:nvPr/>
        </p:nvSpPr>
        <p:spPr>
          <a:xfrm>
            <a:off x="1079302" y="2772384"/>
            <a:ext cx="3411367" cy="2985433"/>
          </a:xfrm>
          <a:prstGeom prst="rect">
            <a:avLst/>
          </a:prstGeom>
          <a:noFill/>
        </p:spPr>
        <p:txBody>
          <a:bodyPr wrap="square" lIns="91440" tIns="45720" rIns="91440" bIns="45720" anchor="t">
            <a:spAutoFit/>
          </a:bodyPr>
          <a:lstStyle/>
          <a:p>
            <a:pPr algn="ctr" defTabSz="577850">
              <a:spcBef>
                <a:spcPct val="0"/>
              </a:spcBef>
              <a:spcAft>
                <a:spcPct val="35000"/>
              </a:spcAft>
            </a:pPr>
            <a:r>
              <a:rPr lang="en-GB" sz="2400" noProof="0" dirty="0"/>
              <a:t>Work Package 1</a:t>
            </a:r>
          </a:p>
          <a:p>
            <a:pPr algn="ctr"/>
            <a:r>
              <a:rPr lang="en-GB" sz="2800" b="1" dirty="0"/>
              <a:t>Forecast Quality</a:t>
            </a:r>
          </a:p>
          <a:p>
            <a:pPr algn="ctr"/>
            <a:endParaRPr lang="en-GB" sz="1600" dirty="0">
              <a:solidFill>
                <a:schemeClr val="tx1"/>
              </a:solidFill>
            </a:endParaRPr>
          </a:p>
          <a:p>
            <a:pPr marL="171450" lvl="1" indent="-171450" defTabSz="444500">
              <a:spcBef>
                <a:spcPct val="0"/>
              </a:spcBef>
              <a:spcAft>
                <a:spcPct val="15000"/>
              </a:spcAft>
              <a:buFont typeface="Arial" panose="020B0604020202020204" pitchFamily="34" charset="0"/>
              <a:buChar char="•"/>
            </a:pPr>
            <a:r>
              <a:rPr lang="en-GB" sz="1200" b="1" kern="1200" noProof="0" dirty="0"/>
              <a:t>Improving the quality of seasonal forecasts for West Africa and the Sahel</a:t>
            </a:r>
            <a:r>
              <a:rPr lang="en-GB" sz="1200" kern="1200" noProof="0" dirty="0"/>
              <a:t>.</a:t>
            </a:r>
          </a:p>
          <a:p>
            <a:pPr marL="171450" lvl="1" indent="-171450" defTabSz="444500">
              <a:spcBef>
                <a:spcPct val="0"/>
              </a:spcBef>
              <a:spcAft>
                <a:spcPct val="15000"/>
              </a:spcAft>
              <a:buFont typeface="Arial" panose="020B0604020202020204" pitchFamily="34" charset="0"/>
              <a:buChar char="•"/>
            </a:pPr>
            <a:r>
              <a:rPr lang="en-GB" sz="1200" kern="1200" noProof="0" dirty="0"/>
              <a:t>Taking a hybrid approach by combining global models and deep learning, develop frameworks for impact-based forecasting.</a:t>
            </a:r>
          </a:p>
          <a:p>
            <a:pPr marL="171450" lvl="1" indent="-171450" defTabSz="444500">
              <a:spcBef>
                <a:spcPct val="0"/>
              </a:spcBef>
              <a:spcAft>
                <a:spcPct val="15000"/>
              </a:spcAft>
              <a:buFont typeface="Arial" panose="020B0604020202020204" pitchFamily="34" charset="0"/>
              <a:buChar char="•"/>
            </a:pPr>
            <a:r>
              <a:rPr lang="en-GB" sz="1200" dirty="0"/>
              <a:t>Integrating</a:t>
            </a:r>
            <a:r>
              <a:rPr lang="en-GB" sz="1200" kern="1200" noProof="0" dirty="0"/>
              <a:t> enhanced forecasts into hydrological and agricultural models to provide more reliable and relevant climate predictions.</a:t>
            </a:r>
          </a:p>
        </p:txBody>
      </p:sp>
      <p:sp>
        <p:nvSpPr>
          <p:cNvPr id="28" name="TextBox 27">
            <a:extLst>
              <a:ext uri="{FF2B5EF4-FFF2-40B4-BE49-F238E27FC236}">
                <a16:creationId xmlns:a16="http://schemas.microsoft.com/office/drawing/2014/main" id="{13C782AB-DF30-50DF-7C3A-25FC683B1CEC}"/>
              </a:ext>
            </a:extLst>
          </p:cNvPr>
          <p:cNvSpPr txBox="1"/>
          <p:nvPr/>
        </p:nvSpPr>
        <p:spPr>
          <a:xfrm>
            <a:off x="4777849" y="2917376"/>
            <a:ext cx="2636301" cy="2577629"/>
          </a:xfrm>
          <a:prstGeom prst="rect">
            <a:avLst/>
          </a:prstGeom>
          <a:noFill/>
        </p:spPr>
        <p:txBody>
          <a:bodyPr wrap="square" lIns="91440" tIns="45720" rIns="91440" bIns="45720" anchor="t">
            <a:spAutoFit/>
          </a:bodyPr>
          <a:lstStyle/>
          <a:p>
            <a:pPr marL="0" algn="ctr" rtl="0" eaLnBrk="1" latinLnBrk="0" hangingPunct="1">
              <a:lnSpc>
                <a:spcPct val="90000"/>
              </a:lnSpc>
              <a:spcAft>
                <a:spcPts val="840"/>
              </a:spcAft>
              <a:buNone/>
            </a:pPr>
            <a:r>
              <a:rPr lang="en-GB" sz="2400" dirty="0">
                <a:solidFill>
                  <a:srgbClr val="000000"/>
                </a:solidFill>
                <a:effectLst/>
                <a:latin typeface="+mj-lt"/>
              </a:rPr>
              <a:t>Work Package 2</a:t>
            </a:r>
          </a:p>
          <a:p>
            <a:pPr marL="0" algn="ctr" rtl="0" eaLnBrk="1" latinLnBrk="0" hangingPunct="1">
              <a:lnSpc>
                <a:spcPct val="90000"/>
              </a:lnSpc>
              <a:spcAft>
                <a:spcPts val="840"/>
              </a:spcAft>
              <a:buNone/>
            </a:pPr>
            <a:r>
              <a:rPr lang="en-GB" sz="2800" b="1" dirty="0">
                <a:solidFill>
                  <a:srgbClr val="000000"/>
                </a:solidFill>
                <a:effectLst/>
                <a:latin typeface="Aptos ExtraBold" panose="020B0004020202020204" pitchFamily="34" charset="0"/>
              </a:rPr>
              <a:t>Capacity Building</a:t>
            </a:r>
            <a:endParaRPr lang="en-GB" sz="2800" dirty="0">
              <a:solidFill>
                <a:srgbClr val="000000"/>
              </a:solidFill>
              <a:effectLst/>
              <a:latin typeface="Aptos ExtraBold" panose="020B0004020202020204" pitchFamily="34" charset="0"/>
            </a:endParaRPr>
          </a:p>
          <a:p>
            <a:pPr marL="173736" indent="-173736" algn="l" rtl="0" eaLnBrk="1" latinLnBrk="0" hangingPunct="1">
              <a:spcAft>
                <a:spcPts val="462"/>
              </a:spcAft>
              <a:buFont typeface="Arial" panose="020B0604020202020204" pitchFamily="34" charset="0"/>
              <a:buChar char="•"/>
            </a:pPr>
            <a:r>
              <a:rPr lang="en-GB" sz="1200" b="1" dirty="0">
                <a:solidFill>
                  <a:srgbClr val="000000"/>
                </a:solidFill>
                <a:effectLst/>
                <a:latin typeface="Aptos" panose="020B0004020202020204" pitchFamily="34" charset="0"/>
              </a:rPr>
              <a:t>Enhancing the technical skills of NMHSs </a:t>
            </a:r>
            <a:r>
              <a:rPr lang="en-GB" sz="1200" dirty="0">
                <a:solidFill>
                  <a:srgbClr val="000000"/>
                </a:solidFill>
                <a:effectLst/>
                <a:latin typeface="Aptos" panose="020B0004020202020204" pitchFamily="34" charset="0"/>
              </a:rPr>
              <a:t>in creating and applying advanced forecasts.</a:t>
            </a:r>
          </a:p>
          <a:p>
            <a:pPr marL="173736" indent="-173736" algn="l" rtl="0" eaLnBrk="1" latinLnBrk="0" hangingPunct="1">
              <a:spcAft>
                <a:spcPts val="462"/>
              </a:spcAft>
              <a:buFont typeface="Arial" panose="020B0604020202020204" pitchFamily="34" charset="0"/>
              <a:buChar char="•"/>
            </a:pPr>
            <a:r>
              <a:rPr lang="en-GB" sz="1200" b="1" dirty="0">
                <a:solidFill>
                  <a:srgbClr val="000000"/>
                </a:solidFill>
                <a:effectLst/>
                <a:latin typeface="Aptos" panose="020B0004020202020204" pitchFamily="34" charset="0"/>
              </a:rPr>
              <a:t>Expanding the use of advanced forecasts </a:t>
            </a:r>
            <a:r>
              <a:rPr lang="en-GB" sz="1200" dirty="0">
                <a:solidFill>
                  <a:srgbClr val="000000"/>
                </a:solidFill>
                <a:effectLst/>
                <a:latin typeface="Aptos" panose="020B0004020202020204" pitchFamily="34" charset="0"/>
              </a:rPr>
              <a:t>within the agricultural and hydrological sectors.</a:t>
            </a:r>
            <a:endParaRPr lang="en-GB" sz="1200" kern="1200" noProof="0" dirty="0"/>
          </a:p>
        </p:txBody>
      </p:sp>
      <p:sp>
        <p:nvSpPr>
          <p:cNvPr id="32" name="TextBox 31">
            <a:extLst>
              <a:ext uri="{FF2B5EF4-FFF2-40B4-BE49-F238E27FC236}">
                <a16:creationId xmlns:a16="http://schemas.microsoft.com/office/drawing/2014/main" id="{688B89A6-0973-BFA8-F391-40C881D1D59C}"/>
              </a:ext>
            </a:extLst>
          </p:cNvPr>
          <p:cNvSpPr txBox="1"/>
          <p:nvPr/>
        </p:nvSpPr>
        <p:spPr>
          <a:xfrm>
            <a:off x="7884970" y="2883184"/>
            <a:ext cx="3379970" cy="2763834"/>
          </a:xfrm>
          <a:prstGeom prst="rect">
            <a:avLst/>
          </a:prstGeom>
          <a:noFill/>
        </p:spPr>
        <p:txBody>
          <a:bodyPr wrap="square" lIns="91440" tIns="45720" rIns="91440" bIns="45720" anchor="t">
            <a:spAutoFit/>
          </a:bodyPr>
          <a:lstStyle/>
          <a:p>
            <a:pPr lvl="0" algn="ctr" defTabSz="577850">
              <a:lnSpc>
                <a:spcPct val="90000"/>
              </a:lnSpc>
              <a:spcBef>
                <a:spcPct val="0"/>
              </a:spcBef>
              <a:spcAft>
                <a:spcPct val="35000"/>
              </a:spcAft>
            </a:pPr>
            <a:r>
              <a:rPr lang="en-GB" sz="2400" dirty="0"/>
              <a:t>Work Package 3</a:t>
            </a:r>
          </a:p>
          <a:p>
            <a:pPr algn="ctr" defTabSz="577850">
              <a:lnSpc>
                <a:spcPct val="90000"/>
              </a:lnSpc>
              <a:spcBef>
                <a:spcPct val="0"/>
              </a:spcBef>
              <a:spcAft>
                <a:spcPct val="35000"/>
              </a:spcAft>
            </a:pPr>
            <a:r>
              <a:rPr lang="en-GB" sz="2800" b="1" dirty="0">
                <a:latin typeface="Aptos ExtraBold"/>
              </a:rPr>
              <a:t>Forecast Use</a:t>
            </a:r>
            <a:endParaRPr lang="en-GB" sz="1600" b="1" dirty="0">
              <a:latin typeface="Aptos ExtraBold" panose="020B0004020202020204" pitchFamily="34" charset="0"/>
            </a:endParaRPr>
          </a:p>
          <a:p>
            <a:pPr defTabSz="577850">
              <a:spcBef>
                <a:spcPct val="0"/>
              </a:spcBef>
              <a:spcAft>
                <a:spcPct val="35000"/>
              </a:spcAft>
            </a:pPr>
            <a:r>
              <a:rPr lang="en-GB" sz="1200" b="1" dirty="0"/>
              <a:t>Improving the operational use of regional and national UIPs in pilot countries </a:t>
            </a:r>
            <a:r>
              <a:rPr lang="en-GB" sz="1200" dirty="0"/>
              <a:t>to increase the effective use of seasonal forecasts by:</a:t>
            </a:r>
          </a:p>
          <a:p>
            <a:pPr marL="171450" indent="-171450" defTabSz="577850">
              <a:spcBef>
                <a:spcPct val="0"/>
              </a:spcBef>
              <a:spcAft>
                <a:spcPct val="35000"/>
              </a:spcAft>
              <a:buFont typeface="Courier New" panose="02070309020205020404" pitchFamily="49" charset="0"/>
              <a:buChar char="o"/>
            </a:pPr>
            <a:r>
              <a:rPr lang="en-GB" sz="1200" dirty="0"/>
              <a:t>Supporting the organization of Regional Climate Outlook Forums </a:t>
            </a:r>
            <a:r>
              <a:rPr lang="en-GB" sz="1200" b="1" dirty="0"/>
              <a:t>(RCOFs)</a:t>
            </a:r>
          </a:p>
          <a:p>
            <a:pPr marL="171450" indent="-171450" defTabSz="577850">
              <a:spcBef>
                <a:spcPct val="0"/>
              </a:spcBef>
              <a:spcAft>
                <a:spcPct val="35000"/>
              </a:spcAft>
              <a:buFont typeface="Courier New" panose="02070309020205020404" pitchFamily="49" charset="0"/>
              <a:buChar char="o"/>
            </a:pPr>
            <a:r>
              <a:rPr lang="en-GB" sz="1200" dirty="0"/>
              <a:t>Strengthening User Interface Platforms </a:t>
            </a:r>
            <a:r>
              <a:rPr lang="en-GB" sz="1200" b="1" dirty="0"/>
              <a:t>(UIPs)</a:t>
            </a:r>
          </a:p>
          <a:p>
            <a:pPr marL="171450" indent="-171450" defTabSz="577850">
              <a:spcBef>
                <a:spcPct val="0"/>
              </a:spcBef>
              <a:spcAft>
                <a:spcPct val="35000"/>
              </a:spcAft>
              <a:buFont typeface="Courier New" panose="02070309020205020404" pitchFamily="49" charset="0"/>
              <a:buChar char="o"/>
            </a:pPr>
            <a:r>
              <a:rPr lang="en-GB" sz="1200" dirty="0"/>
              <a:t>Supporting the development of </a:t>
            </a:r>
            <a:r>
              <a:rPr lang="en-GB" sz="1200" b="1" dirty="0"/>
              <a:t>interactive dashboards </a:t>
            </a:r>
            <a:r>
              <a:rPr lang="en-GB" sz="1200" dirty="0"/>
              <a:t>which integrate </a:t>
            </a:r>
            <a:r>
              <a:rPr lang="en-GB" sz="1200" b="1" dirty="0"/>
              <a:t>user feedback</a:t>
            </a:r>
          </a:p>
        </p:txBody>
      </p:sp>
      <p:pic>
        <p:nvPicPr>
          <p:cNvPr id="34" name="Graphic 33" descr="Partial sun with solid fill">
            <a:extLst>
              <a:ext uri="{FF2B5EF4-FFF2-40B4-BE49-F238E27FC236}">
                <a16:creationId xmlns:a16="http://schemas.microsoft.com/office/drawing/2014/main" id="{4FF1D63D-CA95-0008-59D3-5EC3B15F50D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13162" y="1979764"/>
            <a:ext cx="675763" cy="675763"/>
          </a:xfrm>
          <a:prstGeom prst="rect">
            <a:avLst/>
          </a:prstGeom>
        </p:spPr>
      </p:pic>
      <p:pic>
        <p:nvPicPr>
          <p:cNvPr id="36" name="Graphic 35" descr="Rain with solid fill">
            <a:extLst>
              <a:ext uri="{FF2B5EF4-FFF2-40B4-BE49-F238E27FC236}">
                <a16:creationId xmlns:a16="http://schemas.microsoft.com/office/drawing/2014/main" id="{82E53198-1858-6662-2E5A-7D9062B20BF8}"/>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724346" y="2016337"/>
            <a:ext cx="801863" cy="801863"/>
          </a:xfrm>
          <a:prstGeom prst="rect">
            <a:avLst/>
          </a:prstGeom>
        </p:spPr>
      </p:pic>
      <p:pic>
        <p:nvPicPr>
          <p:cNvPr id="38" name="Graphic 37" descr="Lightning with solid fill">
            <a:extLst>
              <a:ext uri="{FF2B5EF4-FFF2-40B4-BE49-F238E27FC236}">
                <a16:creationId xmlns:a16="http://schemas.microsoft.com/office/drawing/2014/main" id="{DCED3738-3A56-10F4-80AD-5BBD7E57B137}"/>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101543" y="1907845"/>
            <a:ext cx="914400" cy="914400"/>
          </a:xfrm>
          <a:prstGeom prst="rect">
            <a:avLst/>
          </a:prstGeom>
        </p:spPr>
      </p:pic>
      <p:sp>
        <p:nvSpPr>
          <p:cNvPr id="4" name="Oval 3">
            <a:extLst>
              <a:ext uri="{FF2B5EF4-FFF2-40B4-BE49-F238E27FC236}">
                <a16:creationId xmlns:a16="http://schemas.microsoft.com/office/drawing/2014/main" id="{E4AE073F-D600-792B-D83C-15B4D87E0922}"/>
              </a:ext>
            </a:extLst>
          </p:cNvPr>
          <p:cNvSpPr/>
          <p:nvPr/>
        </p:nvSpPr>
        <p:spPr>
          <a:xfrm>
            <a:off x="4042328" y="5647018"/>
            <a:ext cx="320508" cy="312821"/>
          </a:xfrm>
          <a:prstGeom prst="ellipse">
            <a:avLst/>
          </a:prstGeom>
          <a:solidFill>
            <a:srgbClr val="5EC0EE"/>
          </a:solidFill>
          <a:ln>
            <a:solidFill>
              <a:srgbClr val="5EC0E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latin typeface="Aptos ExtraBold" panose="020B0004020202020204" pitchFamily="34" charset="0"/>
              </a:rPr>
              <a:t>3</a:t>
            </a:r>
          </a:p>
        </p:txBody>
      </p:sp>
      <p:sp>
        <p:nvSpPr>
          <p:cNvPr id="12" name="Oval 11">
            <a:extLst>
              <a:ext uri="{FF2B5EF4-FFF2-40B4-BE49-F238E27FC236}">
                <a16:creationId xmlns:a16="http://schemas.microsoft.com/office/drawing/2014/main" id="{051BF8CF-1BD6-0D70-2AE1-57BF9D53C927}"/>
              </a:ext>
            </a:extLst>
          </p:cNvPr>
          <p:cNvSpPr/>
          <p:nvPr/>
        </p:nvSpPr>
        <p:spPr>
          <a:xfrm>
            <a:off x="554450" y="1714663"/>
            <a:ext cx="320508" cy="312821"/>
          </a:xfrm>
          <a:prstGeom prst="ellipse">
            <a:avLst/>
          </a:prstGeom>
          <a:solidFill>
            <a:srgbClr val="FBE71B"/>
          </a:solidFill>
          <a:ln>
            <a:solidFill>
              <a:srgbClr val="FBE71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latin typeface="Aptos ExtraBold" panose="020B0004020202020204" pitchFamily="34" charset="0"/>
              </a:rPr>
              <a:t>4</a:t>
            </a:r>
          </a:p>
        </p:txBody>
      </p:sp>
      <p:sp>
        <p:nvSpPr>
          <p:cNvPr id="13" name="TextBox 12">
            <a:extLst>
              <a:ext uri="{FF2B5EF4-FFF2-40B4-BE49-F238E27FC236}">
                <a16:creationId xmlns:a16="http://schemas.microsoft.com/office/drawing/2014/main" id="{E779E7D2-0FD1-DEBA-D30B-4B61373F4210}"/>
              </a:ext>
            </a:extLst>
          </p:cNvPr>
          <p:cNvSpPr txBox="1"/>
          <p:nvPr/>
        </p:nvSpPr>
        <p:spPr>
          <a:xfrm>
            <a:off x="874958" y="1717505"/>
            <a:ext cx="2298127" cy="307777"/>
          </a:xfrm>
          <a:prstGeom prst="rect">
            <a:avLst/>
          </a:prstGeom>
          <a:noFill/>
        </p:spPr>
        <p:txBody>
          <a:bodyPr wrap="square" rtlCol="0">
            <a:spAutoFit/>
          </a:bodyPr>
          <a:lstStyle/>
          <a:p>
            <a:r>
              <a:rPr lang="en-GB" sz="1400">
                <a:latin typeface="+mj-lt"/>
              </a:rPr>
              <a:t>Output 4</a:t>
            </a:r>
          </a:p>
        </p:txBody>
      </p:sp>
      <p:sp>
        <p:nvSpPr>
          <p:cNvPr id="14" name="Oval 13">
            <a:extLst>
              <a:ext uri="{FF2B5EF4-FFF2-40B4-BE49-F238E27FC236}">
                <a16:creationId xmlns:a16="http://schemas.microsoft.com/office/drawing/2014/main" id="{D08ACBCB-B80A-F17D-6BDB-B8F920FBB78A}"/>
              </a:ext>
            </a:extLst>
          </p:cNvPr>
          <p:cNvSpPr/>
          <p:nvPr/>
        </p:nvSpPr>
        <p:spPr>
          <a:xfrm>
            <a:off x="6941805" y="5647019"/>
            <a:ext cx="320508" cy="312821"/>
          </a:xfrm>
          <a:prstGeom prst="ellipse">
            <a:avLst/>
          </a:prstGeom>
          <a:solidFill>
            <a:srgbClr val="5EC0EE"/>
          </a:solidFill>
          <a:ln>
            <a:solidFill>
              <a:srgbClr val="5EC0E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a:solidFill>
                  <a:schemeClr val="tx1"/>
                </a:solidFill>
                <a:latin typeface="Aptos ExtraBold" panose="020B0004020202020204" pitchFamily="34" charset="0"/>
              </a:rPr>
              <a:t>3</a:t>
            </a:r>
          </a:p>
        </p:txBody>
      </p:sp>
      <p:sp>
        <p:nvSpPr>
          <p:cNvPr id="15" name="Oval 14">
            <a:extLst>
              <a:ext uri="{FF2B5EF4-FFF2-40B4-BE49-F238E27FC236}">
                <a16:creationId xmlns:a16="http://schemas.microsoft.com/office/drawing/2014/main" id="{DDFB3F2C-B897-F2BF-ED78-88935F53746A}"/>
              </a:ext>
            </a:extLst>
          </p:cNvPr>
          <p:cNvSpPr/>
          <p:nvPr/>
        </p:nvSpPr>
        <p:spPr>
          <a:xfrm>
            <a:off x="10146003" y="5637722"/>
            <a:ext cx="320508" cy="312821"/>
          </a:xfrm>
          <a:prstGeom prst="ellipse">
            <a:avLst/>
          </a:prstGeom>
          <a:solidFill>
            <a:srgbClr val="F7A400"/>
          </a:solidFill>
          <a:ln>
            <a:solidFill>
              <a:srgbClr val="F7A4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a:solidFill>
                  <a:schemeClr val="tx1"/>
                </a:solidFill>
                <a:latin typeface="Aptos ExtraBold" panose="020B0004020202020204" pitchFamily="34" charset="0"/>
              </a:rPr>
              <a:t>1</a:t>
            </a:r>
          </a:p>
        </p:txBody>
      </p:sp>
      <p:sp>
        <p:nvSpPr>
          <p:cNvPr id="16" name="Oval 15">
            <a:extLst>
              <a:ext uri="{FF2B5EF4-FFF2-40B4-BE49-F238E27FC236}">
                <a16:creationId xmlns:a16="http://schemas.microsoft.com/office/drawing/2014/main" id="{B337314C-CB99-583A-DA88-629B38721B14}"/>
              </a:ext>
            </a:extLst>
          </p:cNvPr>
          <p:cNvSpPr/>
          <p:nvPr/>
        </p:nvSpPr>
        <p:spPr>
          <a:xfrm>
            <a:off x="6558870" y="5647019"/>
            <a:ext cx="320508" cy="312821"/>
          </a:xfrm>
          <a:prstGeom prst="ellipse">
            <a:avLst/>
          </a:prstGeom>
          <a:solidFill>
            <a:srgbClr val="BAD260"/>
          </a:solidFill>
          <a:ln>
            <a:solidFill>
              <a:srgbClr val="BAD2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a:solidFill>
                  <a:schemeClr val="tx1"/>
                </a:solidFill>
                <a:latin typeface="+mj-lt"/>
              </a:rPr>
              <a:t>2</a:t>
            </a:r>
          </a:p>
        </p:txBody>
      </p:sp>
      <p:sp>
        <p:nvSpPr>
          <p:cNvPr id="17" name="Oval 16">
            <a:extLst>
              <a:ext uri="{FF2B5EF4-FFF2-40B4-BE49-F238E27FC236}">
                <a16:creationId xmlns:a16="http://schemas.microsoft.com/office/drawing/2014/main" id="{07A45DDA-8E90-B261-5287-480FC90CEAF9}"/>
              </a:ext>
            </a:extLst>
          </p:cNvPr>
          <p:cNvSpPr/>
          <p:nvPr/>
        </p:nvSpPr>
        <p:spPr>
          <a:xfrm>
            <a:off x="10528571" y="5637722"/>
            <a:ext cx="320508" cy="312821"/>
          </a:xfrm>
          <a:prstGeom prst="ellipse">
            <a:avLst/>
          </a:prstGeom>
          <a:solidFill>
            <a:srgbClr val="BAD260"/>
          </a:solidFill>
          <a:ln>
            <a:solidFill>
              <a:srgbClr val="BAD2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a:solidFill>
                  <a:schemeClr val="tx1"/>
                </a:solidFill>
                <a:latin typeface="+mj-lt"/>
              </a:rPr>
              <a:t>2</a:t>
            </a:r>
          </a:p>
        </p:txBody>
      </p:sp>
      <p:sp>
        <p:nvSpPr>
          <p:cNvPr id="19" name="Oval 18">
            <a:extLst>
              <a:ext uri="{FF2B5EF4-FFF2-40B4-BE49-F238E27FC236}">
                <a16:creationId xmlns:a16="http://schemas.microsoft.com/office/drawing/2014/main" id="{6F0C8EEC-37E0-7C72-81A4-D11F4E212AF2}"/>
              </a:ext>
            </a:extLst>
          </p:cNvPr>
          <p:cNvSpPr/>
          <p:nvPr/>
        </p:nvSpPr>
        <p:spPr>
          <a:xfrm>
            <a:off x="10909132" y="5647018"/>
            <a:ext cx="320508" cy="312821"/>
          </a:xfrm>
          <a:prstGeom prst="ellipse">
            <a:avLst/>
          </a:prstGeom>
          <a:solidFill>
            <a:srgbClr val="FBE71B"/>
          </a:solidFill>
          <a:ln>
            <a:solidFill>
              <a:srgbClr val="FBE71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a:solidFill>
                  <a:schemeClr val="tx1"/>
                </a:solidFill>
                <a:latin typeface="+mj-lt"/>
              </a:rPr>
              <a:t>4</a:t>
            </a:r>
          </a:p>
        </p:txBody>
      </p:sp>
    </p:spTree>
    <p:extLst>
      <p:ext uri="{BB962C8B-B14F-4D97-AF65-F5344CB8AC3E}">
        <p14:creationId xmlns:p14="http://schemas.microsoft.com/office/powerpoint/2010/main" val="7769449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55A982-AA2A-DD9B-779C-B3EC6750BDE2}"/>
            </a:ext>
          </a:extLst>
        </p:cNvPr>
        <p:cNvGrpSpPr/>
        <p:nvPr/>
      </p:nvGrpSpPr>
      <p:grpSpPr>
        <a:xfrm>
          <a:off x="0" y="0"/>
          <a:ext cx="0" cy="0"/>
          <a:chOff x="0" y="0"/>
          <a:chExt cx="0" cy="0"/>
        </a:xfrm>
      </p:grpSpPr>
      <p:cxnSp>
        <p:nvCxnSpPr>
          <p:cNvPr id="27" name="Straight Arrow Connector 26">
            <a:extLst>
              <a:ext uri="{FF2B5EF4-FFF2-40B4-BE49-F238E27FC236}">
                <a16:creationId xmlns:a16="http://schemas.microsoft.com/office/drawing/2014/main" id="{7A2E2200-5412-7CCD-AB3B-98535E24CAB8}"/>
              </a:ext>
            </a:extLst>
          </p:cNvPr>
          <p:cNvCxnSpPr>
            <a:cxnSpLocks/>
            <a:endCxn id="42" idx="3"/>
          </p:cNvCxnSpPr>
          <p:nvPr/>
        </p:nvCxnSpPr>
        <p:spPr>
          <a:xfrm flipV="1">
            <a:off x="2529181" y="2722969"/>
            <a:ext cx="1884096" cy="2536102"/>
          </a:xfrm>
          <a:prstGeom prst="straightConnector1">
            <a:avLst/>
          </a:prstGeom>
          <a:ln w="76200">
            <a:solidFill>
              <a:srgbClr val="BAD260"/>
            </a:solidFill>
            <a:tailEnd type="triangle"/>
          </a:ln>
        </p:spPr>
        <p:style>
          <a:lnRef idx="2">
            <a:schemeClr val="accent1"/>
          </a:lnRef>
          <a:fillRef idx="0">
            <a:schemeClr val="accent1"/>
          </a:fillRef>
          <a:effectRef idx="1">
            <a:schemeClr val="accent1"/>
          </a:effectRef>
          <a:fontRef idx="minor">
            <a:schemeClr val="tx1"/>
          </a:fontRef>
        </p:style>
      </p:cxnSp>
      <p:cxnSp>
        <p:nvCxnSpPr>
          <p:cNvPr id="6" name="Straight Arrow Connector 5">
            <a:extLst>
              <a:ext uri="{FF2B5EF4-FFF2-40B4-BE49-F238E27FC236}">
                <a16:creationId xmlns:a16="http://schemas.microsoft.com/office/drawing/2014/main" id="{E2BF61A7-1C62-9AC4-CDCA-3BC80C473FC0}"/>
              </a:ext>
            </a:extLst>
          </p:cNvPr>
          <p:cNvCxnSpPr>
            <a:cxnSpLocks/>
            <a:endCxn id="42" idx="0"/>
          </p:cNvCxnSpPr>
          <p:nvPr/>
        </p:nvCxnSpPr>
        <p:spPr>
          <a:xfrm flipV="1">
            <a:off x="2529181" y="1264692"/>
            <a:ext cx="1884096" cy="2244223"/>
          </a:xfrm>
          <a:prstGeom prst="straightConnector1">
            <a:avLst/>
          </a:prstGeom>
          <a:ln w="76200">
            <a:solidFill>
              <a:srgbClr val="5EC0EE"/>
            </a:solidFill>
            <a:tailEnd type="triangle"/>
          </a:ln>
        </p:spPr>
        <p:style>
          <a:lnRef idx="2">
            <a:schemeClr val="accent1"/>
          </a:lnRef>
          <a:fillRef idx="0">
            <a:schemeClr val="accent1"/>
          </a:fillRef>
          <a:effectRef idx="1">
            <a:schemeClr val="accent1"/>
          </a:effectRef>
          <a:fontRef idx="minor">
            <a:schemeClr val="tx1"/>
          </a:fontRef>
        </p:style>
      </p:cxnSp>
      <p:cxnSp>
        <p:nvCxnSpPr>
          <p:cNvPr id="7" name="Straight Arrow Connector 6">
            <a:extLst>
              <a:ext uri="{FF2B5EF4-FFF2-40B4-BE49-F238E27FC236}">
                <a16:creationId xmlns:a16="http://schemas.microsoft.com/office/drawing/2014/main" id="{AF27D9A4-5398-090C-BBD2-7318BA2FC22E}"/>
              </a:ext>
            </a:extLst>
          </p:cNvPr>
          <p:cNvCxnSpPr>
            <a:cxnSpLocks/>
            <a:endCxn id="42" idx="0"/>
          </p:cNvCxnSpPr>
          <p:nvPr/>
        </p:nvCxnSpPr>
        <p:spPr>
          <a:xfrm flipV="1">
            <a:off x="2603796" y="1264692"/>
            <a:ext cx="1809481" cy="1001825"/>
          </a:xfrm>
          <a:prstGeom prst="straightConnector1">
            <a:avLst/>
          </a:prstGeom>
          <a:ln w="76200">
            <a:solidFill>
              <a:srgbClr val="5EC0EE"/>
            </a:solidFill>
            <a:tailEnd type="triangle"/>
          </a:ln>
        </p:spPr>
        <p:style>
          <a:lnRef idx="2">
            <a:schemeClr val="accent1"/>
          </a:lnRef>
          <a:fillRef idx="0">
            <a:schemeClr val="accent1"/>
          </a:fillRef>
          <a:effectRef idx="1">
            <a:schemeClr val="accent1"/>
          </a:effectRef>
          <a:fontRef idx="minor">
            <a:schemeClr val="tx1"/>
          </a:fontRef>
        </p:style>
      </p:cxnSp>
      <p:cxnSp>
        <p:nvCxnSpPr>
          <p:cNvPr id="16" name="Straight Arrow Connector 15">
            <a:extLst>
              <a:ext uri="{FF2B5EF4-FFF2-40B4-BE49-F238E27FC236}">
                <a16:creationId xmlns:a16="http://schemas.microsoft.com/office/drawing/2014/main" id="{749CC5CA-082E-26DA-FAAF-ABE027055B3F}"/>
              </a:ext>
            </a:extLst>
          </p:cNvPr>
          <p:cNvCxnSpPr>
            <a:cxnSpLocks/>
            <a:endCxn id="42" idx="3"/>
          </p:cNvCxnSpPr>
          <p:nvPr/>
        </p:nvCxnSpPr>
        <p:spPr>
          <a:xfrm flipV="1">
            <a:off x="2603796" y="2722969"/>
            <a:ext cx="1809481" cy="1055216"/>
          </a:xfrm>
          <a:prstGeom prst="straightConnector1">
            <a:avLst/>
          </a:prstGeom>
          <a:ln w="76200">
            <a:solidFill>
              <a:srgbClr val="BAD260"/>
            </a:solidFill>
            <a:tailEnd type="triangle"/>
          </a:ln>
        </p:spPr>
        <p:style>
          <a:lnRef idx="2">
            <a:schemeClr val="accent1"/>
          </a:lnRef>
          <a:fillRef idx="0">
            <a:schemeClr val="accent1"/>
          </a:fillRef>
          <a:effectRef idx="1">
            <a:schemeClr val="accent1"/>
          </a:effectRef>
          <a:fontRef idx="minor">
            <a:schemeClr val="tx1"/>
          </a:fontRef>
        </p:style>
      </p:cxnSp>
      <p:cxnSp>
        <p:nvCxnSpPr>
          <p:cNvPr id="33" name="Straight Arrow Connector 32">
            <a:extLst>
              <a:ext uri="{FF2B5EF4-FFF2-40B4-BE49-F238E27FC236}">
                <a16:creationId xmlns:a16="http://schemas.microsoft.com/office/drawing/2014/main" id="{25FB8CAC-39FE-1E6E-DDCE-6028A5FE5C90}"/>
              </a:ext>
            </a:extLst>
          </p:cNvPr>
          <p:cNvCxnSpPr>
            <a:cxnSpLocks/>
            <a:endCxn id="43" idx="0"/>
          </p:cNvCxnSpPr>
          <p:nvPr/>
        </p:nvCxnSpPr>
        <p:spPr>
          <a:xfrm flipV="1">
            <a:off x="2563430" y="3648185"/>
            <a:ext cx="1863911" cy="1746532"/>
          </a:xfrm>
          <a:prstGeom prst="straightConnector1">
            <a:avLst/>
          </a:prstGeom>
          <a:ln w="76200">
            <a:solidFill>
              <a:srgbClr val="FBE71B"/>
            </a:solidFill>
            <a:tailEnd type="triangle"/>
          </a:ln>
        </p:spPr>
        <p:style>
          <a:lnRef idx="2">
            <a:schemeClr val="accent1"/>
          </a:lnRef>
          <a:fillRef idx="0">
            <a:schemeClr val="accent1"/>
          </a:fillRef>
          <a:effectRef idx="1">
            <a:schemeClr val="accent1"/>
          </a:effectRef>
          <a:fontRef idx="minor">
            <a:schemeClr val="tx1"/>
          </a:fontRef>
        </p:style>
      </p:cxnSp>
      <p:cxnSp>
        <p:nvCxnSpPr>
          <p:cNvPr id="37" name="Straight Arrow Connector 36">
            <a:extLst>
              <a:ext uri="{FF2B5EF4-FFF2-40B4-BE49-F238E27FC236}">
                <a16:creationId xmlns:a16="http://schemas.microsoft.com/office/drawing/2014/main" id="{B4613632-A306-15B7-37FB-DE5D4F6BA3B3}"/>
              </a:ext>
            </a:extLst>
          </p:cNvPr>
          <p:cNvCxnSpPr>
            <a:cxnSpLocks/>
            <a:endCxn id="40" idx="0"/>
          </p:cNvCxnSpPr>
          <p:nvPr/>
        </p:nvCxnSpPr>
        <p:spPr>
          <a:xfrm flipV="1">
            <a:off x="2603796" y="4685358"/>
            <a:ext cx="1787335" cy="855370"/>
          </a:xfrm>
          <a:prstGeom prst="straightConnector1">
            <a:avLst/>
          </a:prstGeom>
          <a:ln w="76200">
            <a:solidFill>
              <a:srgbClr val="F6A300"/>
            </a:solidFill>
            <a:tailEnd type="triangle"/>
          </a:ln>
        </p:spPr>
        <p:style>
          <a:lnRef idx="2">
            <a:schemeClr val="accent1"/>
          </a:lnRef>
          <a:fillRef idx="0">
            <a:schemeClr val="accent1"/>
          </a:fillRef>
          <a:effectRef idx="1">
            <a:schemeClr val="accent1"/>
          </a:effectRef>
          <a:fontRef idx="minor">
            <a:schemeClr val="tx1"/>
          </a:fontRef>
        </p:style>
      </p:cxnSp>
      <p:sp>
        <p:nvSpPr>
          <p:cNvPr id="2" name="Rectangle 1">
            <a:extLst>
              <a:ext uri="{FF2B5EF4-FFF2-40B4-BE49-F238E27FC236}">
                <a16:creationId xmlns:a16="http://schemas.microsoft.com/office/drawing/2014/main" id="{422B4D40-498F-1E63-DA2B-0A636D3E7D88}"/>
              </a:ext>
            </a:extLst>
          </p:cNvPr>
          <p:cNvSpPr/>
          <p:nvPr/>
        </p:nvSpPr>
        <p:spPr>
          <a:xfrm>
            <a:off x="209782" y="193252"/>
            <a:ext cx="11772436" cy="6258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a:solidFill>
                  <a:schemeClr val="tx1"/>
                </a:solidFill>
                <a:latin typeface="+mj-lt"/>
              </a:rPr>
              <a:t>WISER West Africa - </a:t>
            </a:r>
            <a:r>
              <a:rPr lang="en-GB" sz="2000" b="1">
                <a:solidFill>
                  <a:schemeClr val="tx1"/>
                </a:solidFill>
                <a:latin typeface="+mj-lt"/>
              </a:rPr>
              <a:t>AGRHYMET</a:t>
            </a:r>
            <a:endParaRPr lang="en-GB" b="1">
              <a:solidFill>
                <a:schemeClr val="tx1"/>
              </a:solidFill>
              <a:latin typeface="+mj-lt"/>
            </a:endParaRPr>
          </a:p>
        </p:txBody>
      </p:sp>
      <p:pic>
        <p:nvPicPr>
          <p:cNvPr id="9" name="Picture 8" descr="Le Centre régional AGRHYMET recrute pour ce poste (13 Août 2022) - YOP ...">
            <a:extLst>
              <a:ext uri="{FF2B5EF4-FFF2-40B4-BE49-F238E27FC236}">
                <a16:creationId xmlns:a16="http://schemas.microsoft.com/office/drawing/2014/main" id="{072D1802-FD22-E842-B255-1DE9333C36E1}"/>
              </a:ext>
            </a:extLst>
          </p:cNvPr>
          <p:cNvPicPr>
            <a:picLocks noChangeAspect="1" noChangeArrowheads="1"/>
          </p:cNvPicPr>
          <p:nvPr/>
        </p:nvPicPr>
        <p:blipFill rotWithShape="1">
          <a:blip r:embed="rId4">
            <a:extLst>
              <a:ext uri="{BEBA8EAE-BF5A-486C-A8C5-ECC9F3942E4B}">
                <a14:imgProps xmlns:a14="http://schemas.microsoft.com/office/drawing/2010/main">
                  <a14:imgLayer r:embed="rId5">
                    <a14:imgEffect>
                      <a14:backgroundRemoval t="7500" b="89500" l="16000" r="83625">
                        <a14:foregroundMark x1="44500" y1="22250" x2="49875" y2="35750"/>
                        <a14:foregroundMark x1="37500" y1="13250" x2="37500" y2="13250"/>
                        <a14:foregroundMark x1="42500" y1="8000" x2="42500" y2="8000"/>
                        <a14:foregroundMark x1="45500" y1="7500" x2="45500" y2="7500"/>
                        <a14:foregroundMark x1="49500" y1="7500" x2="49500" y2="7500"/>
                        <a14:foregroundMark x1="54250" y1="9000" x2="54250" y2="9000"/>
                        <a14:foregroundMark x1="38500" y1="23500" x2="38500" y2="23500"/>
                        <a14:foregroundMark x1="51500" y1="42500" x2="51500" y2="42500"/>
                        <a14:foregroundMark x1="20500" y1="81750" x2="20500" y2="81750"/>
                        <a14:foregroundMark x1="16000" y1="88500" x2="18250" y2="74250"/>
                        <a14:foregroundMark x1="25000" y1="75750" x2="24375" y2="84750"/>
                        <a14:foregroundMark x1="24375" y1="84750" x2="24625" y2="85250"/>
                        <a14:foregroundMark x1="30375" y1="76500" x2="26625" y2="74500"/>
                        <a14:foregroundMark x1="26875" y1="89500" x2="30000" y2="89000"/>
                        <a14:foregroundMark x1="34375" y1="75500" x2="34250" y2="86250"/>
                        <a14:foregroundMark x1="43250" y1="75750" x2="43250" y2="75750"/>
                        <a14:foregroundMark x1="42625" y1="75000" x2="43000" y2="86750"/>
                        <a14:foregroundMark x1="51500" y1="75750" x2="53500" y2="83500"/>
                        <a14:foregroundMark x1="59750" y1="73750" x2="61875" y2="84750"/>
                        <a14:foregroundMark x1="65750" y1="74000" x2="66250" y2="87000"/>
                        <a14:foregroundMark x1="70625" y1="75750" x2="71125" y2="89000"/>
                        <a14:foregroundMark x1="79750" y1="75250" x2="80000" y2="83250"/>
                        <a14:foregroundMark x1="58750" y1="76250" x2="59125" y2="84250"/>
                        <a14:foregroundMark x1="64750" y1="75000" x2="64750" y2="75000"/>
                        <a14:foregroundMark x1="65000" y1="78000" x2="63500" y2="85250"/>
                        <a14:foregroundMark x1="83625" y1="75250" x2="83625" y2="75250"/>
                        <a14:foregroundMark x1="53750" y1="80250" x2="55000" y2="77500"/>
                      </a14:backgroundRemoval>
                    </a14:imgEffect>
                  </a14:imgLayer>
                </a14:imgProps>
              </a:ext>
              <a:ext uri="{28A0092B-C50C-407E-A947-70E740481C1C}">
                <a14:useLocalDpi xmlns:a14="http://schemas.microsoft.com/office/drawing/2010/main" val="0"/>
              </a:ext>
            </a:extLst>
          </a:blip>
          <a:srcRect l="14514" t="2902" r="14802" b="7509"/>
          <a:stretch>
            <a:fillRect/>
          </a:stretch>
        </p:blipFill>
        <p:spPr bwMode="auto">
          <a:xfrm>
            <a:off x="10407649" y="221689"/>
            <a:ext cx="1574569" cy="99783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30A4C96A-49C8-8ABF-2A6D-A0C69E467D45}"/>
              </a:ext>
            </a:extLst>
          </p:cNvPr>
          <p:cNvSpPr txBox="1"/>
          <p:nvPr/>
        </p:nvSpPr>
        <p:spPr>
          <a:xfrm>
            <a:off x="9848043" y="2247519"/>
            <a:ext cx="1974275" cy="3293209"/>
          </a:xfrm>
          <a:prstGeom prst="rect">
            <a:avLst/>
          </a:prstGeom>
          <a:noFill/>
        </p:spPr>
        <p:txBody>
          <a:bodyPr wrap="square">
            <a:spAutoFit/>
          </a:bodyPr>
          <a:lstStyle/>
          <a:p>
            <a:pPr algn="ctr"/>
            <a:r>
              <a:rPr lang="en-GB" sz="1600" b="1" dirty="0">
                <a:latin typeface="+mj-lt"/>
              </a:rPr>
              <a:t>Intermediate</a:t>
            </a:r>
            <a:r>
              <a:rPr lang="en-GB" sz="1600" b="1" dirty="0">
                <a:solidFill>
                  <a:schemeClr val="tx1"/>
                </a:solidFill>
                <a:latin typeface="+mj-lt"/>
              </a:rPr>
              <a:t> Outcome 2</a:t>
            </a:r>
          </a:p>
          <a:p>
            <a:pPr algn="ctr"/>
            <a:r>
              <a:rPr lang="en-GB" sz="1600" dirty="0">
                <a:latin typeface="+mj-lt"/>
              </a:rPr>
              <a:t>Simultaneously improving the technical quality of seasonal forecasts, expanding national production capabilities, and strengthening the uptake of climate information across priority sectors.</a:t>
            </a:r>
          </a:p>
        </p:txBody>
      </p:sp>
      <p:sp>
        <p:nvSpPr>
          <p:cNvPr id="12" name="Right Brace 11">
            <a:extLst>
              <a:ext uri="{FF2B5EF4-FFF2-40B4-BE49-F238E27FC236}">
                <a16:creationId xmlns:a16="http://schemas.microsoft.com/office/drawing/2014/main" id="{D1C25C6C-C263-4EEA-D7E3-02177333E8DE}"/>
              </a:ext>
            </a:extLst>
          </p:cNvPr>
          <p:cNvSpPr/>
          <p:nvPr/>
        </p:nvSpPr>
        <p:spPr>
          <a:xfrm rot="10800000" flipH="1">
            <a:off x="9156049" y="1344631"/>
            <a:ext cx="639062" cy="4220216"/>
          </a:xfrm>
          <a:prstGeom prst="rightBrace">
            <a:avLst>
              <a:gd name="adj1" fmla="val 8333"/>
              <a:gd name="adj2" fmla="val 45323"/>
            </a:avLst>
          </a:prstGeom>
          <a:ln w="12700"/>
        </p:spPr>
        <p:style>
          <a:lnRef idx="2">
            <a:schemeClr val="dk1"/>
          </a:lnRef>
          <a:fillRef idx="0">
            <a:schemeClr val="dk1"/>
          </a:fillRef>
          <a:effectRef idx="1">
            <a:schemeClr val="dk1"/>
          </a:effectRef>
          <a:fontRef idx="minor">
            <a:schemeClr val="tx1"/>
          </a:fontRef>
        </p:style>
        <p:txBody>
          <a:bodyPr rtlCol="0" anchor="ctr"/>
          <a:lstStyle/>
          <a:p>
            <a:pPr algn="ctr"/>
            <a:endParaRPr lang="en-GB" sz="1400">
              <a:latin typeface="+mj-lt"/>
            </a:endParaRPr>
          </a:p>
        </p:txBody>
      </p:sp>
      <p:grpSp>
        <p:nvGrpSpPr>
          <p:cNvPr id="39" name="Group 38">
            <a:extLst>
              <a:ext uri="{FF2B5EF4-FFF2-40B4-BE49-F238E27FC236}">
                <a16:creationId xmlns:a16="http://schemas.microsoft.com/office/drawing/2014/main" id="{B8F23A0F-4F32-6434-C4AC-D4B7F0FB5707}"/>
              </a:ext>
            </a:extLst>
          </p:cNvPr>
          <p:cNvGrpSpPr/>
          <p:nvPr/>
        </p:nvGrpSpPr>
        <p:grpSpPr>
          <a:xfrm>
            <a:off x="4391131" y="1264692"/>
            <a:ext cx="4796439" cy="4597467"/>
            <a:chOff x="12134101" y="-2081222"/>
            <a:chExt cx="5285672" cy="4597467"/>
          </a:xfrm>
        </p:grpSpPr>
        <p:sp>
          <p:nvSpPr>
            <p:cNvPr id="40" name="Freeform: Shape 39">
              <a:extLst>
                <a:ext uri="{FF2B5EF4-FFF2-40B4-BE49-F238E27FC236}">
                  <a16:creationId xmlns:a16="http://schemas.microsoft.com/office/drawing/2014/main" id="{4531188D-DC3E-8F27-89E4-61B6E44E7332}"/>
                </a:ext>
              </a:extLst>
            </p:cNvPr>
            <p:cNvSpPr/>
            <p:nvPr/>
          </p:nvSpPr>
          <p:spPr>
            <a:xfrm>
              <a:off x="12134101" y="1339444"/>
              <a:ext cx="4990795" cy="1176801"/>
            </a:xfrm>
            <a:custGeom>
              <a:avLst/>
              <a:gdLst>
                <a:gd name="connsiteX0" fmla="*/ 0 w 3070413"/>
                <a:gd name="connsiteY0" fmla="*/ 0 h 1176801"/>
                <a:gd name="connsiteX1" fmla="*/ 3070413 w 3070413"/>
                <a:gd name="connsiteY1" fmla="*/ 0 h 1176801"/>
                <a:gd name="connsiteX2" fmla="*/ 3070413 w 3070413"/>
                <a:gd name="connsiteY2" fmla="*/ 1176801 h 1176801"/>
                <a:gd name="connsiteX3" fmla="*/ 0 w 3070413"/>
                <a:gd name="connsiteY3" fmla="*/ 1176801 h 1176801"/>
                <a:gd name="connsiteX4" fmla="*/ 0 w 3070413"/>
                <a:gd name="connsiteY4" fmla="*/ 0 h 11768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70413" h="1176801">
                  <a:moveTo>
                    <a:pt x="0" y="0"/>
                  </a:moveTo>
                  <a:lnTo>
                    <a:pt x="3070413" y="0"/>
                  </a:lnTo>
                  <a:lnTo>
                    <a:pt x="3070413" y="1176801"/>
                  </a:lnTo>
                  <a:lnTo>
                    <a:pt x="0" y="117680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45720" tIns="0" rIns="45720" bIns="0" numCol="1" spcCol="1270" anchor="t" anchorCtr="0">
              <a:noAutofit/>
            </a:bodyPr>
            <a:lstStyle/>
            <a:p>
              <a:pPr marL="0" lvl="0" indent="0" algn="l" defTabSz="533400">
                <a:spcBef>
                  <a:spcPct val="0"/>
                </a:spcBef>
                <a:spcAft>
                  <a:spcPct val="35000"/>
                </a:spcAft>
                <a:buFont typeface="Symbol" panose="05050102010706020507" pitchFamily="18" charset="2"/>
                <a:buNone/>
              </a:pPr>
              <a:r>
                <a:rPr lang="en-GB" sz="1000" b="1" kern="1200" noProof="0" dirty="0">
                  <a:effectLst/>
                  <a:latin typeface="+mj-lt"/>
                </a:rPr>
                <a:t>Output Area 1</a:t>
              </a:r>
              <a:br>
                <a:rPr lang="en-GB" sz="1000" b="1" kern="1200" noProof="0" dirty="0">
                  <a:effectLst/>
                  <a:latin typeface="+mj-lt"/>
                </a:rPr>
              </a:br>
              <a:r>
                <a:rPr lang="en-GB" sz="1000" b="1" kern="1200" noProof="0" dirty="0">
                  <a:solidFill>
                    <a:srgbClr val="F7A701"/>
                  </a:solidFill>
                  <a:effectLst/>
                  <a:latin typeface="+mj-lt"/>
                </a:rPr>
                <a:t>Strengthened co-production:</a:t>
              </a:r>
            </a:p>
            <a:p>
              <a:pPr marL="171450" lvl="0" indent="-171450" defTabSz="533400">
                <a:spcBef>
                  <a:spcPct val="0"/>
                </a:spcBef>
                <a:spcAft>
                  <a:spcPct val="35000"/>
                </a:spcAft>
                <a:buFont typeface="Arial" panose="020B0604020202020204" pitchFamily="34" charset="0"/>
                <a:buChar char="•"/>
              </a:pPr>
              <a:r>
                <a:rPr lang="en-GB" sz="1000" dirty="0">
                  <a:latin typeface="+mj-lt"/>
                </a:rPr>
                <a:t>Strengthening UIPs, developing sector-specific forecast products, and enabling user feedback analytics through digital dashboards., which are increase trust, comprehension and early action in climate-sensitive sectors.</a:t>
              </a:r>
              <a:endParaRPr lang="en-GB" sz="1000" kern="1200" dirty="0">
                <a:solidFill>
                  <a:schemeClr val="tx1"/>
                </a:solidFill>
                <a:latin typeface="+mj-lt"/>
              </a:endParaRPr>
            </a:p>
          </p:txBody>
        </p:sp>
        <p:sp>
          <p:nvSpPr>
            <p:cNvPr id="41" name="Freeform: Shape 40">
              <a:extLst>
                <a:ext uri="{FF2B5EF4-FFF2-40B4-BE49-F238E27FC236}">
                  <a16:creationId xmlns:a16="http://schemas.microsoft.com/office/drawing/2014/main" id="{E402DFFB-83F5-0FA5-DCB2-0E29C0CFBD1E}"/>
                </a:ext>
              </a:extLst>
            </p:cNvPr>
            <p:cNvSpPr/>
            <p:nvPr/>
          </p:nvSpPr>
          <p:spPr>
            <a:xfrm>
              <a:off x="12174004" y="-723231"/>
              <a:ext cx="5211032" cy="1458277"/>
            </a:xfrm>
            <a:custGeom>
              <a:avLst/>
              <a:gdLst>
                <a:gd name="connsiteX0" fmla="*/ 0 w 2479647"/>
                <a:gd name="connsiteY0" fmla="*/ 0 h 1458277"/>
                <a:gd name="connsiteX1" fmla="*/ 2479647 w 2479647"/>
                <a:gd name="connsiteY1" fmla="*/ 0 h 1458277"/>
                <a:gd name="connsiteX2" fmla="*/ 2479647 w 2479647"/>
                <a:gd name="connsiteY2" fmla="*/ 1458277 h 1458277"/>
                <a:gd name="connsiteX3" fmla="*/ 0 w 2479647"/>
                <a:gd name="connsiteY3" fmla="*/ 1458277 h 1458277"/>
                <a:gd name="connsiteX4" fmla="*/ 0 w 2479647"/>
                <a:gd name="connsiteY4" fmla="*/ 0 h 14582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79647" h="1458277">
                  <a:moveTo>
                    <a:pt x="0" y="0"/>
                  </a:moveTo>
                  <a:lnTo>
                    <a:pt x="2479647" y="0"/>
                  </a:lnTo>
                  <a:lnTo>
                    <a:pt x="2479647" y="1458277"/>
                  </a:lnTo>
                  <a:lnTo>
                    <a:pt x="0" y="145827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45720" tIns="0" rIns="45720" bIns="0" numCol="1" spcCol="1270" anchor="t" anchorCtr="0">
              <a:noAutofit/>
            </a:bodyPr>
            <a:lstStyle/>
            <a:p>
              <a:pPr marL="0" lvl="0" indent="0" algn="l" defTabSz="533400">
                <a:spcBef>
                  <a:spcPct val="0"/>
                </a:spcBef>
                <a:spcAft>
                  <a:spcPct val="35000"/>
                </a:spcAft>
                <a:buFont typeface="Symbol" panose="05050102010706020507" pitchFamily="18" charset="2"/>
                <a:buNone/>
              </a:pPr>
              <a:r>
                <a:rPr lang="en-GB" sz="1000" b="1" kern="1200" noProof="0" dirty="0">
                  <a:effectLst/>
                  <a:latin typeface="+mj-lt"/>
                </a:rPr>
                <a:t>Output Area 2</a:t>
              </a:r>
              <a:br>
                <a:rPr lang="en-GB" sz="1000" b="1" kern="1200" noProof="0" dirty="0">
                  <a:effectLst/>
                  <a:latin typeface="+mj-lt"/>
                </a:rPr>
              </a:br>
              <a:r>
                <a:rPr lang="en-GB" sz="1000" b="1" kern="1200" noProof="0" dirty="0">
                  <a:solidFill>
                    <a:srgbClr val="92D050"/>
                  </a:solidFill>
                  <a:effectLst/>
                  <a:latin typeface="+mj-lt"/>
                </a:rPr>
                <a:t>Strengthened networks and coordination:</a:t>
              </a:r>
            </a:p>
            <a:p>
              <a:pPr marL="171450" lvl="0" indent="-171450" defTabSz="533400">
                <a:spcBef>
                  <a:spcPct val="0"/>
                </a:spcBef>
                <a:spcAft>
                  <a:spcPct val="35000"/>
                </a:spcAft>
                <a:buFont typeface="Arial" panose="020B0604020202020204" pitchFamily="34" charset="0"/>
                <a:buChar char="•"/>
              </a:pPr>
              <a:r>
                <a:rPr lang="en-GB" sz="1000" dirty="0">
                  <a:latin typeface="+mj-lt"/>
                </a:rPr>
                <a:t>Support to RCOFs and coordination among AGRHYMET, UK Met Office and NMHSs contributes improves regional information sharing, harmonization and sector-coordination for forecast-based decision-making.</a:t>
              </a:r>
              <a:endParaRPr lang="en-GB" sz="1000" kern="1200" dirty="0">
                <a:solidFill>
                  <a:schemeClr val="tx1"/>
                </a:solidFill>
                <a:latin typeface="+mj-lt"/>
              </a:endParaRPr>
            </a:p>
          </p:txBody>
        </p:sp>
        <p:sp>
          <p:nvSpPr>
            <p:cNvPr id="42" name="Freeform: Shape 41">
              <a:extLst>
                <a:ext uri="{FF2B5EF4-FFF2-40B4-BE49-F238E27FC236}">
                  <a16:creationId xmlns:a16="http://schemas.microsoft.com/office/drawing/2014/main" id="{62874F74-4A86-B65B-13A4-58FF517778B3}"/>
                </a:ext>
              </a:extLst>
            </p:cNvPr>
            <p:cNvSpPr/>
            <p:nvPr/>
          </p:nvSpPr>
          <p:spPr>
            <a:xfrm>
              <a:off x="12158506" y="-2081222"/>
              <a:ext cx="5261267" cy="1458277"/>
            </a:xfrm>
            <a:custGeom>
              <a:avLst/>
              <a:gdLst>
                <a:gd name="connsiteX0" fmla="*/ 0 w 2760753"/>
                <a:gd name="connsiteY0" fmla="*/ 0 h 1458277"/>
                <a:gd name="connsiteX1" fmla="*/ 2760753 w 2760753"/>
                <a:gd name="connsiteY1" fmla="*/ 0 h 1458277"/>
                <a:gd name="connsiteX2" fmla="*/ 2760753 w 2760753"/>
                <a:gd name="connsiteY2" fmla="*/ 1458277 h 1458277"/>
                <a:gd name="connsiteX3" fmla="*/ 0 w 2760753"/>
                <a:gd name="connsiteY3" fmla="*/ 1458277 h 1458277"/>
                <a:gd name="connsiteX4" fmla="*/ 0 w 2760753"/>
                <a:gd name="connsiteY4" fmla="*/ 0 h 14582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0753" h="1458277">
                  <a:moveTo>
                    <a:pt x="0" y="0"/>
                  </a:moveTo>
                  <a:lnTo>
                    <a:pt x="2760753" y="0"/>
                  </a:lnTo>
                  <a:lnTo>
                    <a:pt x="2760753" y="1458277"/>
                  </a:lnTo>
                  <a:lnTo>
                    <a:pt x="0" y="145827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49530" tIns="0" rIns="49530" bIns="0" numCol="1" spcCol="1270" anchor="t" anchorCtr="0">
              <a:noAutofit/>
            </a:bodyPr>
            <a:lstStyle/>
            <a:p>
              <a:pPr marL="0" lvl="0" indent="0" algn="l" defTabSz="577850">
                <a:spcBef>
                  <a:spcPct val="0"/>
                </a:spcBef>
                <a:spcAft>
                  <a:spcPct val="35000"/>
                </a:spcAft>
                <a:buNone/>
              </a:pPr>
              <a:r>
                <a:rPr lang="en-GB" sz="1000" b="1" kern="1200" noProof="0" dirty="0">
                  <a:effectLst/>
                  <a:latin typeface="+mj-lt"/>
                </a:rPr>
                <a:t>Output Area 3</a:t>
              </a:r>
              <a:br>
                <a:rPr lang="en-GB" sz="1000" b="1" kern="1200" noProof="0" dirty="0">
                  <a:effectLst/>
                  <a:latin typeface="+mj-lt"/>
                </a:rPr>
              </a:br>
              <a:r>
                <a:rPr lang="en-GB" sz="1000" b="1" kern="1200" noProof="0" dirty="0">
                  <a:solidFill>
                    <a:srgbClr val="12A8C2"/>
                  </a:solidFill>
                  <a:effectLst/>
                  <a:latin typeface="+mj-lt"/>
                </a:rPr>
                <a:t>Strengthened designated producers’ capacity to deliver WISER weather and climate services:</a:t>
              </a:r>
            </a:p>
            <a:p>
              <a:pPr marL="171450" lvl="0" indent="-171450" defTabSz="577850">
                <a:spcBef>
                  <a:spcPct val="0"/>
                </a:spcBef>
                <a:spcAft>
                  <a:spcPct val="35000"/>
                </a:spcAft>
                <a:buFont typeface="Arial" panose="020B0604020202020204" pitchFamily="34" charset="0"/>
                <a:buChar char="•"/>
              </a:pPr>
              <a:r>
                <a:rPr lang="en-GB" sz="1000" dirty="0">
                  <a:latin typeface="+mj-lt"/>
                </a:rPr>
                <a:t>Improvements in multi-model blending, seasonal downscaling, and HPC capabilities, the project enhances the quality and reliability of regional forecasting services.</a:t>
              </a:r>
            </a:p>
            <a:p>
              <a:pPr marL="171450" lvl="0" indent="-171450" defTabSz="577850">
                <a:spcBef>
                  <a:spcPct val="0"/>
                </a:spcBef>
                <a:spcAft>
                  <a:spcPct val="35000"/>
                </a:spcAft>
                <a:buFont typeface="Arial" panose="020B0604020202020204" pitchFamily="34" charset="0"/>
                <a:buChar char="•"/>
              </a:pPr>
              <a:r>
                <a:rPr lang="en-GB" sz="1000" dirty="0">
                  <a:latin typeface="+mj-lt"/>
                </a:rPr>
                <a:t>Builds national operational capacity through regional and in-country training and standardized forecasting modules.</a:t>
              </a:r>
              <a:endParaRPr lang="en-GB" sz="1000" b="1" dirty="0">
                <a:latin typeface="+mj-lt"/>
              </a:endParaRPr>
            </a:p>
          </p:txBody>
        </p:sp>
      </p:grpSp>
      <p:grpSp>
        <p:nvGrpSpPr>
          <p:cNvPr id="4" name="Group 3">
            <a:extLst>
              <a:ext uri="{FF2B5EF4-FFF2-40B4-BE49-F238E27FC236}">
                <a16:creationId xmlns:a16="http://schemas.microsoft.com/office/drawing/2014/main" id="{53DC9C9E-EBF4-A48D-6761-BE3E9661401A}"/>
              </a:ext>
            </a:extLst>
          </p:cNvPr>
          <p:cNvGrpSpPr/>
          <p:nvPr/>
        </p:nvGrpSpPr>
        <p:grpSpPr>
          <a:xfrm>
            <a:off x="367951" y="1005747"/>
            <a:ext cx="2251643" cy="4846506"/>
            <a:chOff x="1318605" y="3043253"/>
            <a:chExt cx="3521480" cy="6513735"/>
          </a:xfrm>
        </p:grpSpPr>
        <p:sp>
          <p:nvSpPr>
            <p:cNvPr id="46" name="Freeform: Shape 45">
              <a:extLst>
                <a:ext uri="{FF2B5EF4-FFF2-40B4-BE49-F238E27FC236}">
                  <a16:creationId xmlns:a16="http://schemas.microsoft.com/office/drawing/2014/main" id="{3030B3CA-46B7-6029-337A-A6B4DCFE3586}"/>
                </a:ext>
              </a:extLst>
            </p:cNvPr>
            <p:cNvSpPr/>
            <p:nvPr/>
          </p:nvSpPr>
          <p:spPr>
            <a:xfrm>
              <a:off x="1318605" y="7795650"/>
              <a:ext cx="3496779" cy="1761338"/>
            </a:xfrm>
            <a:custGeom>
              <a:avLst/>
              <a:gdLst>
                <a:gd name="connsiteX0" fmla="*/ 0 w 1217572"/>
                <a:gd name="connsiteY0" fmla="*/ 0 h 4351338"/>
                <a:gd name="connsiteX1" fmla="*/ 1217572 w 1217572"/>
                <a:gd name="connsiteY1" fmla="*/ 0 h 4351338"/>
                <a:gd name="connsiteX2" fmla="*/ 1217572 w 1217572"/>
                <a:gd name="connsiteY2" fmla="*/ 4351338 h 4351338"/>
                <a:gd name="connsiteX3" fmla="*/ 0 w 1217572"/>
                <a:gd name="connsiteY3" fmla="*/ 4351338 h 4351338"/>
                <a:gd name="connsiteX4" fmla="*/ 0 w 1217572"/>
                <a:gd name="connsiteY4" fmla="*/ 0 h 43513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7572" h="4351338">
                  <a:moveTo>
                    <a:pt x="0" y="0"/>
                  </a:moveTo>
                  <a:lnTo>
                    <a:pt x="1217572" y="0"/>
                  </a:lnTo>
                  <a:lnTo>
                    <a:pt x="1217572" y="4351338"/>
                  </a:lnTo>
                  <a:lnTo>
                    <a:pt x="0" y="4351338"/>
                  </a:lnTo>
                  <a:lnTo>
                    <a:pt x="0" y="0"/>
                  </a:lnTo>
                  <a:close/>
                </a:path>
              </a:pathLst>
            </a:custGeom>
            <a:solidFill>
              <a:schemeClr val="bg1">
                <a:lumMod val="95000"/>
              </a:schemeClr>
            </a:solidFill>
            <a:ln w="9525">
              <a:solidFill>
                <a:schemeClr val="tx1"/>
              </a:solidFill>
            </a:ln>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49530" tIns="49530" rIns="49530" bIns="49530" numCol="1" spcCol="1270" anchor="b" anchorCtr="0">
              <a:noAutofit/>
            </a:bodyPr>
            <a:lstStyle/>
            <a:p>
              <a:pPr lvl="0" algn="ctr" defTabSz="577850">
                <a:lnSpc>
                  <a:spcPct val="90000"/>
                </a:lnSpc>
                <a:spcBef>
                  <a:spcPct val="0"/>
                </a:spcBef>
                <a:spcAft>
                  <a:spcPct val="35000"/>
                </a:spcAft>
              </a:pPr>
              <a:endParaRPr lang="en-GB" sz="1600">
                <a:solidFill>
                  <a:schemeClr val="tx1"/>
                </a:solidFill>
                <a:latin typeface="+mj-lt"/>
              </a:endParaRPr>
            </a:p>
          </p:txBody>
        </p:sp>
        <p:grpSp>
          <p:nvGrpSpPr>
            <p:cNvPr id="18" name="Group 17">
              <a:extLst>
                <a:ext uri="{FF2B5EF4-FFF2-40B4-BE49-F238E27FC236}">
                  <a16:creationId xmlns:a16="http://schemas.microsoft.com/office/drawing/2014/main" id="{FF95762B-6F3D-C799-6C98-2ED56E47B2A5}"/>
                </a:ext>
              </a:extLst>
            </p:cNvPr>
            <p:cNvGrpSpPr/>
            <p:nvPr/>
          </p:nvGrpSpPr>
          <p:grpSpPr>
            <a:xfrm>
              <a:off x="1321312" y="3043253"/>
              <a:ext cx="3518773" cy="4461607"/>
              <a:chOff x="1173814" y="3806123"/>
              <a:chExt cx="2112838" cy="6941641"/>
            </a:xfrm>
            <a:solidFill>
              <a:srgbClr val="BAD260"/>
            </a:solidFill>
          </p:grpSpPr>
          <p:sp>
            <p:nvSpPr>
              <p:cNvPr id="23" name="Freeform: Shape 22">
                <a:extLst>
                  <a:ext uri="{FF2B5EF4-FFF2-40B4-BE49-F238E27FC236}">
                    <a16:creationId xmlns:a16="http://schemas.microsoft.com/office/drawing/2014/main" id="{9A6D0FCF-FA15-BB93-C79D-F080FA33EBAC}"/>
                  </a:ext>
                </a:extLst>
              </p:cNvPr>
              <p:cNvSpPr/>
              <p:nvPr/>
            </p:nvSpPr>
            <p:spPr>
              <a:xfrm>
                <a:off x="1173814" y="3806123"/>
                <a:ext cx="2099632" cy="3307214"/>
              </a:xfrm>
              <a:custGeom>
                <a:avLst/>
                <a:gdLst>
                  <a:gd name="connsiteX0" fmla="*/ 0 w 1217572"/>
                  <a:gd name="connsiteY0" fmla="*/ 0 h 4351338"/>
                  <a:gd name="connsiteX1" fmla="*/ 1217572 w 1217572"/>
                  <a:gd name="connsiteY1" fmla="*/ 0 h 4351338"/>
                  <a:gd name="connsiteX2" fmla="*/ 1217572 w 1217572"/>
                  <a:gd name="connsiteY2" fmla="*/ 4351338 h 4351338"/>
                  <a:gd name="connsiteX3" fmla="*/ 0 w 1217572"/>
                  <a:gd name="connsiteY3" fmla="*/ 4351338 h 4351338"/>
                  <a:gd name="connsiteX4" fmla="*/ 0 w 1217572"/>
                  <a:gd name="connsiteY4" fmla="*/ 0 h 43513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7572" h="4351338">
                    <a:moveTo>
                      <a:pt x="0" y="0"/>
                    </a:moveTo>
                    <a:lnTo>
                      <a:pt x="1217572" y="0"/>
                    </a:lnTo>
                    <a:lnTo>
                      <a:pt x="1217572" y="4351338"/>
                    </a:lnTo>
                    <a:lnTo>
                      <a:pt x="0" y="4351338"/>
                    </a:lnTo>
                    <a:lnTo>
                      <a:pt x="0" y="0"/>
                    </a:lnTo>
                    <a:close/>
                  </a:path>
                </a:pathLst>
              </a:custGeom>
              <a:solidFill>
                <a:schemeClr val="bg1">
                  <a:lumMod val="95000"/>
                </a:schemeClr>
              </a:solidFill>
              <a:ln w="9525">
                <a:solidFill>
                  <a:schemeClr val="tx1"/>
                </a:solidFill>
              </a:ln>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49530" tIns="49530" rIns="49530" bIns="49530" numCol="1" spcCol="1270" anchor="b" anchorCtr="0">
                <a:noAutofit/>
              </a:bodyPr>
              <a:lstStyle/>
              <a:p>
                <a:pPr algn="ctr" defTabSz="577850">
                  <a:lnSpc>
                    <a:spcPct val="90000"/>
                  </a:lnSpc>
                  <a:spcBef>
                    <a:spcPct val="0"/>
                  </a:spcBef>
                  <a:spcAft>
                    <a:spcPct val="35000"/>
                  </a:spcAft>
                </a:pPr>
                <a:endParaRPr lang="en-GB" sz="1100" kern="1200" noProof="0">
                  <a:solidFill>
                    <a:schemeClr val="tx1"/>
                  </a:solidFill>
                  <a:latin typeface="+mj-lt"/>
                </a:endParaRPr>
              </a:p>
            </p:txBody>
          </p:sp>
          <p:sp>
            <p:nvSpPr>
              <p:cNvPr id="24" name="Freeform: Shape 23">
                <a:extLst>
                  <a:ext uri="{FF2B5EF4-FFF2-40B4-BE49-F238E27FC236}">
                    <a16:creationId xmlns:a16="http://schemas.microsoft.com/office/drawing/2014/main" id="{957419B2-19DA-AF8C-DF23-79BAEF7C4A5E}"/>
                  </a:ext>
                </a:extLst>
              </p:cNvPr>
              <p:cNvSpPr/>
              <p:nvPr/>
            </p:nvSpPr>
            <p:spPr>
              <a:xfrm>
                <a:off x="1187021" y="7440548"/>
                <a:ext cx="2099631" cy="3307216"/>
              </a:xfrm>
              <a:custGeom>
                <a:avLst/>
                <a:gdLst>
                  <a:gd name="connsiteX0" fmla="*/ 0 w 1217572"/>
                  <a:gd name="connsiteY0" fmla="*/ 0 h 3832658"/>
                  <a:gd name="connsiteX1" fmla="*/ 1217572 w 1217572"/>
                  <a:gd name="connsiteY1" fmla="*/ 0 h 3832658"/>
                  <a:gd name="connsiteX2" fmla="*/ 1217572 w 1217572"/>
                  <a:gd name="connsiteY2" fmla="*/ 3832658 h 3832658"/>
                  <a:gd name="connsiteX3" fmla="*/ 0 w 1217572"/>
                  <a:gd name="connsiteY3" fmla="*/ 3832658 h 3832658"/>
                  <a:gd name="connsiteX4" fmla="*/ 0 w 1217572"/>
                  <a:gd name="connsiteY4" fmla="*/ 0 h 38326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7572" h="3832658">
                    <a:moveTo>
                      <a:pt x="0" y="0"/>
                    </a:moveTo>
                    <a:lnTo>
                      <a:pt x="1217572" y="0"/>
                    </a:lnTo>
                    <a:lnTo>
                      <a:pt x="1217572" y="3832658"/>
                    </a:lnTo>
                    <a:lnTo>
                      <a:pt x="0" y="3832658"/>
                    </a:lnTo>
                    <a:lnTo>
                      <a:pt x="0" y="0"/>
                    </a:lnTo>
                    <a:close/>
                  </a:path>
                </a:pathLst>
              </a:custGeom>
              <a:solidFill>
                <a:schemeClr val="bg1">
                  <a:lumMod val="95000"/>
                </a:schemeClr>
              </a:solidFill>
              <a:ln w="9525">
                <a:solidFill>
                  <a:schemeClr val="tx1"/>
                </a:solidFill>
              </a:ln>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49530" tIns="49530" rIns="49530" bIns="49530" numCol="1" spcCol="1270" anchor="b" anchorCtr="0">
                <a:noAutofit/>
              </a:bodyPr>
              <a:lstStyle/>
              <a:p>
                <a:pPr algn="ctr" defTabSz="577850">
                  <a:lnSpc>
                    <a:spcPct val="90000"/>
                  </a:lnSpc>
                  <a:spcBef>
                    <a:spcPct val="0"/>
                  </a:spcBef>
                  <a:spcAft>
                    <a:spcPct val="35000"/>
                  </a:spcAft>
                </a:pPr>
                <a:endParaRPr lang="en-GB" sz="1100" kern="1200" noProof="0">
                  <a:solidFill>
                    <a:schemeClr val="tx1"/>
                  </a:solidFill>
                  <a:latin typeface="+mj-lt"/>
                </a:endParaRPr>
              </a:p>
            </p:txBody>
          </p:sp>
        </p:grpSp>
        <p:sp>
          <p:nvSpPr>
            <p:cNvPr id="25" name="TextBox 24">
              <a:extLst>
                <a:ext uri="{FF2B5EF4-FFF2-40B4-BE49-F238E27FC236}">
                  <a16:creationId xmlns:a16="http://schemas.microsoft.com/office/drawing/2014/main" id="{A1E0B2E3-A685-0352-4D7E-CECD6077B8EC}"/>
                </a:ext>
              </a:extLst>
            </p:cNvPr>
            <p:cNvSpPr txBox="1"/>
            <p:nvPr/>
          </p:nvSpPr>
          <p:spPr>
            <a:xfrm>
              <a:off x="1510490" y="3827698"/>
              <a:ext cx="3113002" cy="910037"/>
            </a:xfrm>
            <a:prstGeom prst="rect">
              <a:avLst/>
            </a:prstGeom>
            <a:noFill/>
          </p:spPr>
          <p:txBody>
            <a:bodyPr wrap="square" lIns="91440" tIns="45720" rIns="91440" bIns="45720" anchor="t">
              <a:spAutoFit/>
            </a:bodyPr>
            <a:lstStyle/>
            <a:p>
              <a:pPr algn="ctr" defTabSz="577850">
                <a:lnSpc>
                  <a:spcPct val="90000"/>
                </a:lnSpc>
                <a:spcBef>
                  <a:spcPct val="0"/>
                </a:spcBef>
                <a:spcAft>
                  <a:spcPct val="35000"/>
                </a:spcAft>
              </a:pPr>
              <a:r>
                <a:rPr lang="en-GB" sz="1600" noProof="0">
                  <a:solidFill>
                    <a:schemeClr val="tx1"/>
                  </a:solidFill>
                  <a:latin typeface="+mj-lt"/>
                </a:rPr>
                <a:t>Main Activity 1</a:t>
              </a:r>
            </a:p>
            <a:p>
              <a:pPr algn="ctr"/>
              <a:r>
                <a:rPr lang="en-GB" b="1">
                  <a:latin typeface="Aptos Display"/>
                </a:rPr>
                <a:t>Forecast Quality</a:t>
              </a:r>
              <a:endParaRPr lang="en-US" sz="2400"/>
            </a:p>
          </p:txBody>
        </p:sp>
        <p:sp>
          <p:nvSpPr>
            <p:cNvPr id="28" name="TextBox 27">
              <a:extLst>
                <a:ext uri="{FF2B5EF4-FFF2-40B4-BE49-F238E27FC236}">
                  <a16:creationId xmlns:a16="http://schemas.microsoft.com/office/drawing/2014/main" id="{7617E129-2F54-FC1C-477A-A14AD8C6142A}"/>
                </a:ext>
              </a:extLst>
            </p:cNvPr>
            <p:cNvSpPr txBox="1"/>
            <p:nvPr/>
          </p:nvSpPr>
          <p:spPr>
            <a:xfrm>
              <a:off x="1537285" y="6138922"/>
              <a:ext cx="3110914" cy="874964"/>
            </a:xfrm>
            <a:prstGeom prst="rect">
              <a:avLst/>
            </a:prstGeom>
            <a:noFill/>
          </p:spPr>
          <p:txBody>
            <a:bodyPr wrap="square">
              <a:spAutoFit/>
            </a:bodyPr>
            <a:lstStyle/>
            <a:p>
              <a:pPr algn="ctr" defTabSz="577850">
                <a:lnSpc>
                  <a:spcPct val="90000"/>
                </a:lnSpc>
                <a:spcBef>
                  <a:spcPct val="0"/>
                </a:spcBef>
                <a:spcAft>
                  <a:spcPct val="35000"/>
                </a:spcAft>
              </a:pPr>
              <a:r>
                <a:rPr lang="en-GB" sz="1600">
                  <a:solidFill>
                    <a:schemeClr val="tx1"/>
                  </a:solidFill>
                  <a:latin typeface="+mj-lt"/>
                </a:rPr>
                <a:t>Main Activity </a:t>
              </a:r>
              <a:r>
                <a:rPr lang="en-GB" sz="1600" noProof="0">
                  <a:solidFill>
                    <a:schemeClr val="tx1"/>
                  </a:solidFill>
                  <a:latin typeface="+mj-lt"/>
                </a:rPr>
                <a:t>2</a:t>
              </a:r>
            </a:p>
            <a:p>
              <a:pPr marL="0" lvl="0" indent="0" algn="ctr" defTabSz="577850">
                <a:lnSpc>
                  <a:spcPct val="90000"/>
                </a:lnSpc>
                <a:spcBef>
                  <a:spcPct val="0"/>
                </a:spcBef>
                <a:spcAft>
                  <a:spcPct val="35000"/>
                </a:spcAft>
                <a:buNone/>
              </a:pPr>
              <a:r>
                <a:rPr lang="en-GB" b="1" kern="1200" noProof="0">
                  <a:solidFill>
                    <a:schemeClr val="tx1"/>
                  </a:solidFill>
                  <a:latin typeface="+mj-lt"/>
                </a:rPr>
                <a:t>Capacity Building</a:t>
              </a:r>
            </a:p>
          </p:txBody>
        </p:sp>
        <p:sp>
          <p:nvSpPr>
            <p:cNvPr id="32" name="TextBox 31">
              <a:extLst>
                <a:ext uri="{FF2B5EF4-FFF2-40B4-BE49-F238E27FC236}">
                  <a16:creationId xmlns:a16="http://schemas.microsoft.com/office/drawing/2014/main" id="{4FF032BC-CA25-6C85-AEC1-02F90CBC6697}"/>
                </a:ext>
              </a:extLst>
            </p:cNvPr>
            <p:cNvSpPr txBox="1"/>
            <p:nvPr/>
          </p:nvSpPr>
          <p:spPr>
            <a:xfrm>
              <a:off x="1772019" y="8342006"/>
              <a:ext cx="2639351" cy="874964"/>
            </a:xfrm>
            <a:prstGeom prst="rect">
              <a:avLst/>
            </a:prstGeom>
            <a:noFill/>
          </p:spPr>
          <p:txBody>
            <a:bodyPr wrap="square">
              <a:spAutoFit/>
            </a:bodyPr>
            <a:lstStyle/>
            <a:p>
              <a:pPr lvl="0" algn="ctr" defTabSz="577850">
                <a:lnSpc>
                  <a:spcPct val="90000"/>
                </a:lnSpc>
                <a:spcBef>
                  <a:spcPct val="0"/>
                </a:spcBef>
                <a:spcAft>
                  <a:spcPct val="35000"/>
                </a:spcAft>
              </a:pPr>
              <a:r>
                <a:rPr lang="en-GB" sz="1600">
                  <a:solidFill>
                    <a:schemeClr val="tx1"/>
                  </a:solidFill>
                  <a:latin typeface="+mj-lt"/>
                </a:rPr>
                <a:t>Main Activity 3</a:t>
              </a:r>
            </a:p>
            <a:p>
              <a:pPr lvl="0" algn="ctr" defTabSz="577850">
                <a:lnSpc>
                  <a:spcPct val="90000"/>
                </a:lnSpc>
                <a:spcBef>
                  <a:spcPct val="0"/>
                </a:spcBef>
                <a:spcAft>
                  <a:spcPct val="35000"/>
                </a:spcAft>
              </a:pPr>
              <a:r>
                <a:rPr lang="en-GB" b="1">
                  <a:solidFill>
                    <a:schemeClr val="tx1"/>
                  </a:solidFill>
                  <a:latin typeface="+mj-lt"/>
                </a:rPr>
                <a:t>Forecast Use</a:t>
              </a:r>
              <a:endParaRPr lang="en-GB" sz="1100">
                <a:solidFill>
                  <a:schemeClr val="tx1"/>
                </a:solidFill>
                <a:latin typeface="+mj-lt"/>
              </a:endParaRPr>
            </a:p>
          </p:txBody>
        </p:sp>
      </p:grpSp>
      <p:sp>
        <p:nvSpPr>
          <p:cNvPr id="43" name="Freeform: Shape 42">
            <a:extLst>
              <a:ext uri="{FF2B5EF4-FFF2-40B4-BE49-F238E27FC236}">
                <a16:creationId xmlns:a16="http://schemas.microsoft.com/office/drawing/2014/main" id="{DB281FF3-F208-4964-90B2-1038473A3055}"/>
              </a:ext>
            </a:extLst>
          </p:cNvPr>
          <p:cNvSpPr/>
          <p:nvPr/>
        </p:nvSpPr>
        <p:spPr>
          <a:xfrm>
            <a:off x="4427341" y="3648185"/>
            <a:ext cx="4774292" cy="808761"/>
          </a:xfrm>
          <a:custGeom>
            <a:avLst/>
            <a:gdLst>
              <a:gd name="connsiteX0" fmla="*/ 0 w 2479647"/>
              <a:gd name="connsiteY0" fmla="*/ 0 h 1458277"/>
              <a:gd name="connsiteX1" fmla="*/ 2479647 w 2479647"/>
              <a:gd name="connsiteY1" fmla="*/ 0 h 1458277"/>
              <a:gd name="connsiteX2" fmla="*/ 2479647 w 2479647"/>
              <a:gd name="connsiteY2" fmla="*/ 1458277 h 1458277"/>
              <a:gd name="connsiteX3" fmla="*/ 0 w 2479647"/>
              <a:gd name="connsiteY3" fmla="*/ 1458277 h 1458277"/>
              <a:gd name="connsiteX4" fmla="*/ 0 w 2479647"/>
              <a:gd name="connsiteY4" fmla="*/ 0 h 14582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79647" h="1458277">
                <a:moveTo>
                  <a:pt x="0" y="0"/>
                </a:moveTo>
                <a:lnTo>
                  <a:pt x="2479647" y="0"/>
                </a:lnTo>
                <a:lnTo>
                  <a:pt x="2479647" y="1458277"/>
                </a:lnTo>
                <a:lnTo>
                  <a:pt x="0" y="145827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45720" tIns="0" rIns="45720" bIns="0" numCol="1" spcCol="1270" anchor="t" anchorCtr="0">
            <a:noAutofit/>
          </a:bodyPr>
          <a:lstStyle/>
          <a:p>
            <a:pPr defTabSz="533400">
              <a:spcBef>
                <a:spcPct val="0"/>
              </a:spcBef>
              <a:spcAft>
                <a:spcPct val="35000"/>
              </a:spcAft>
            </a:pPr>
            <a:r>
              <a:rPr lang="en-GB" sz="1000" b="1" kern="1200" noProof="0" dirty="0">
                <a:effectLst/>
                <a:latin typeface="+mj-lt"/>
              </a:rPr>
              <a:t>Output Area 4</a:t>
            </a:r>
            <a:br>
              <a:rPr lang="en-GB" sz="1000" b="1" kern="1200" noProof="0" dirty="0">
                <a:effectLst/>
                <a:latin typeface="+mj-lt"/>
              </a:rPr>
            </a:br>
            <a:r>
              <a:rPr lang="en-GB" sz="1000" b="1" dirty="0">
                <a:solidFill>
                  <a:schemeClr val="tx1"/>
                </a:solidFill>
                <a:highlight>
                  <a:srgbClr val="FFFF00"/>
                </a:highlight>
                <a:latin typeface="+mj-lt"/>
              </a:rPr>
              <a:t>Strengthened enabling and policy environments for better delivery, use and sustainability:</a:t>
            </a:r>
          </a:p>
          <a:p>
            <a:pPr marL="171450" indent="-171450" defTabSz="533400">
              <a:spcBef>
                <a:spcPct val="0"/>
              </a:spcBef>
              <a:spcAft>
                <a:spcPct val="35000"/>
              </a:spcAft>
              <a:buFont typeface="Arial" panose="020B0604020202020204" pitchFamily="34" charset="0"/>
              <a:buChar char="•"/>
            </a:pPr>
            <a:r>
              <a:rPr lang="en-GB" sz="1000" dirty="0">
                <a:latin typeface="+mj-lt"/>
              </a:rPr>
              <a:t>Generating evidence of use, documenting decision impacts, and enhancing engagement with sector ministries for better delivery, use and sustainability.</a:t>
            </a:r>
            <a:endParaRPr lang="en-GB" sz="1000" b="1" dirty="0">
              <a:solidFill>
                <a:srgbClr val="2C72B9"/>
              </a:solidFill>
              <a:latin typeface="+mj-lt"/>
            </a:endParaRPr>
          </a:p>
        </p:txBody>
      </p:sp>
      <p:sp>
        <p:nvSpPr>
          <p:cNvPr id="47" name="Oval 46">
            <a:extLst>
              <a:ext uri="{FF2B5EF4-FFF2-40B4-BE49-F238E27FC236}">
                <a16:creationId xmlns:a16="http://schemas.microsoft.com/office/drawing/2014/main" id="{52A4B8B6-A502-334F-70A2-651F8F4B03EB}"/>
              </a:ext>
            </a:extLst>
          </p:cNvPr>
          <p:cNvSpPr/>
          <p:nvPr/>
        </p:nvSpPr>
        <p:spPr>
          <a:xfrm>
            <a:off x="2231226" y="2384218"/>
            <a:ext cx="320508" cy="312821"/>
          </a:xfrm>
          <a:prstGeom prst="ellipse">
            <a:avLst/>
          </a:prstGeom>
          <a:solidFill>
            <a:srgbClr val="5EC0EE"/>
          </a:solidFill>
          <a:ln>
            <a:solidFill>
              <a:srgbClr val="5EC0E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a:solidFill>
                  <a:schemeClr val="tx1"/>
                </a:solidFill>
                <a:latin typeface="+mj-lt"/>
              </a:rPr>
              <a:t>3</a:t>
            </a:r>
          </a:p>
        </p:txBody>
      </p:sp>
      <p:sp>
        <p:nvSpPr>
          <p:cNvPr id="48" name="Oval 47">
            <a:extLst>
              <a:ext uri="{FF2B5EF4-FFF2-40B4-BE49-F238E27FC236}">
                <a16:creationId xmlns:a16="http://schemas.microsoft.com/office/drawing/2014/main" id="{983E5437-3E39-6E65-70D4-7D2808067D13}"/>
              </a:ext>
            </a:extLst>
          </p:cNvPr>
          <p:cNvSpPr/>
          <p:nvPr/>
        </p:nvSpPr>
        <p:spPr>
          <a:xfrm>
            <a:off x="2261027" y="4151828"/>
            <a:ext cx="320508" cy="312821"/>
          </a:xfrm>
          <a:prstGeom prst="ellipse">
            <a:avLst/>
          </a:prstGeom>
          <a:solidFill>
            <a:srgbClr val="5EC0EE"/>
          </a:solidFill>
          <a:ln>
            <a:solidFill>
              <a:srgbClr val="5EC0E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a:solidFill>
                  <a:schemeClr val="tx1"/>
                </a:solidFill>
                <a:latin typeface="+mj-lt"/>
              </a:rPr>
              <a:t>3</a:t>
            </a:r>
          </a:p>
        </p:txBody>
      </p:sp>
      <p:sp>
        <p:nvSpPr>
          <p:cNvPr id="49" name="Oval 48">
            <a:extLst>
              <a:ext uri="{FF2B5EF4-FFF2-40B4-BE49-F238E27FC236}">
                <a16:creationId xmlns:a16="http://schemas.microsoft.com/office/drawing/2014/main" id="{10214D50-CDC1-3DF3-CD88-7E930E67FAE7}"/>
              </a:ext>
            </a:extLst>
          </p:cNvPr>
          <p:cNvSpPr/>
          <p:nvPr/>
        </p:nvSpPr>
        <p:spPr>
          <a:xfrm>
            <a:off x="1516023" y="5699918"/>
            <a:ext cx="320508" cy="312821"/>
          </a:xfrm>
          <a:prstGeom prst="ellipse">
            <a:avLst/>
          </a:prstGeom>
          <a:solidFill>
            <a:srgbClr val="F7A400"/>
          </a:solidFill>
          <a:ln>
            <a:solidFill>
              <a:srgbClr val="F7A4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a:solidFill>
                  <a:schemeClr val="tx1"/>
                </a:solidFill>
                <a:latin typeface="+mj-lt"/>
              </a:rPr>
              <a:t>1</a:t>
            </a:r>
          </a:p>
        </p:txBody>
      </p:sp>
      <p:sp>
        <p:nvSpPr>
          <p:cNvPr id="50" name="Oval 49">
            <a:extLst>
              <a:ext uri="{FF2B5EF4-FFF2-40B4-BE49-F238E27FC236}">
                <a16:creationId xmlns:a16="http://schemas.microsoft.com/office/drawing/2014/main" id="{B6BB98A3-E3E4-B183-EAA1-1A5802F0EE60}"/>
              </a:ext>
            </a:extLst>
          </p:cNvPr>
          <p:cNvSpPr/>
          <p:nvPr/>
        </p:nvSpPr>
        <p:spPr>
          <a:xfrm>
            <a:off x="1908240" y="4147207"/>
            <a:ext cx="320508" cy="312821"/>
          </a:xfrm>
          <a:prstGeom prst="ellipse">
            <a:avLst/>
          </a:prstGeom>
          <a:solidFill>
            <a:srgbClr val="BAD260"/>
          </a:solidFill>
          <a:ln>
            <a:solidFill>
              <a:srgbClr val="BAD2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a:solidFill>
                  <a:schemeClr val="tx1"/>
                </a:solidFill>
                <a:latin typeface="+mj-lt"/>
              </a:rPr>
              <a:t>2</a:t>
            </a:r>
          </a:p>
        </p:txBody>
      </p:sp>
      <p:sp>
        <p:nvSpPr>
          <p:cNvPr id="51" name="Oval 50">
            <a:extLst>
              <a:ext uri="{FF2B5EF4-FFF2-40B4-BE49-F238E27FC236}">
                <a16:creationId xmlns:a16="http://schemas.microsoft.com/office/drawing/2014/main" id="{47386B00-6962-1C8B-AB04-4A0044BBF800}"/>
              </a:ext>
            </a:extLst>
          </p:cNvPr>
          <p:cNvSpPr/>
          <p:nvPr/>
        </p:nvSpPr>
        <p:spPr>
          <a:xfrm>
            <a:off x="1888429" y="5698567"/>
            <a:ext cx="320508" cy="312821"/>
          </a:xfrm>
          <a:prstGeom prst="ellipse">
            <a:avLst/>
          </a:prstGeom>
          <a:solidFill>
            <a:srgbClr val="BAD260"/>
          </a:solidFill>
          <a:ln>
            <a:solidFill>
              <a:srgbClr val="BAD2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a:solidFill>
                  <a:schemeClr val="tx1"/>
                </a:solidFill>
                <a:latin typeface="+mj-lt"/>
              </a:rPr>
              <a:t>2</a:t>
            </a:r>
          </a:p>
        </p:txBody>
      </p:sp>
      <p:sp>
        <p:nvSpPr>
          <p:cNvPr id="52" name="Oval 51">
            <a:extLst>
              <a:ext uri="{FF2B5EF4-FFF2-40B4-BE49-F238E27FC236}">
                <a16:creationId xmlns:a16="http://schemas.microsoft.com/office/drawing/2014/main" id="{409A4CBD-320C-6608-9327-A8CF798AB2C5}"/>
              </a:ext>
            </a:extLst>
          </p:cNvPr>
          <p:cNvSpPr/>
          <p:nvPr/>
        </p:nvSpPr>
        <p:spPr>
          <a:xfrm>
            <a:off x="2299086" y="5676374"/>
            <a:ext cx="320508" cy="312821"/>
          </a:xfrm>
          <a:prstGeom prst="ellipse">
            <a:avLst/>
          </a:prstGeom>
          <a:solidFill>
            <a:srgbClr val="FBE71B"/>
          </a:solidFill>
          <a:ln>
            <a:solidFill>
              <a:srgbClr val="FBE71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a:solidFill>
                  <a:schemeClr val="tx1"/>
                </a:solidFill>
                <a:latin typeface="+mj-lt"/>
              </a:rPr>
              <a:t>4</a:t>
            </a:r>
          </a:p>
        </p:txBody>
      </p:sp>
    </p:spTree>
    <p:extLst>
      <p:ext uri="{BB962C8B-B14F-4D97-AF65-F5344CB8AC3E}">
        <p14:creationId xmlns:p14="http://schemas.microsoft.com/office/powerpoint/2010/main" val="513745971"/>
      </p:ext>
    </p:extLst>
  </p:cSld>
  <p:clrMapOvr>
    <a:masterClrMapping/>
  </p:clrMapOvr>
  <p:extLst>
    <p:ext uri="{6950BFC3-D8DA-4A85-94F7-54DA5524770B}">
      <p188:commentRel xmlns:p188="http://schemas.microsoft.com/office/powerpoint/2018/8/main" r:id="rId3"/>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658D6A-7141-4E93-E530-367A699F56A4}"/>
            </a:ext>
          </a:extLst>
        </p:cNvPr>
        <p:cNvGrpSpPr/>
        <p:nvPr/>
      </p:nvGrpSpPr>
      <p:grpSpPr>
        <a:xfrm>
          <a:off x="0" y="0"/>
          <a:ext cx="0" cy="0"/>
          <a:chOff x="0" y="0"/>
          <a:chExt cx="0" cy="0"/>
        </a:xfrm>
      </p:grpSpPr>
      <p:grpSp>
        <p:nvGrpSpPr>
          <p:cNvPr id="18" name="Group 17">
            <a:extLst>
              <a:ext uri="{FF2B5EF4-FFF2-40B4-BE49-F238E27FC236}">
                <a16:creationId xmlns:a16="http://schemas.microsoft.com/office/drawing/2014/main" id="{4D9497C4-8941-F87A-E65A-F5109432A4BD}"/>
              </a:ext>
            </a:extLst>
          </p:cNvPr>
          <p:cNvGrpSpPr/>
          <p:nvPr/>
        </p:nvGrpSpPr>
        <p:grpSpPr>
          <a:xfrm>
            <a:off x="1525478" y="2175159"/>
            <a:ext cx="9141043" cy="3580072"/>
            <a:chOff x="1470993" y="3806123"/>
            <a:chExt cx="7949670" cy="3481494"/>
          </a:xfrm>
          <a:solidFill>
            <a:srgbClr val="BAD260"/>
          </a:solidFill>
        </p:grpSpPr>
        <p:sp>
          <p:nvSpPr>
            <p:cNvPr id="23" name="Freeform: Shape 22">
              <a:extLst>
                <a:ext uri="{FF2B5EF4-FFF2-40B4-BE49-F238E27FC236}">
                  <a16:creationId xmlns:a16="http://schemas.microsoft.com/office/drawing/2014/main" id="{08B6A15A-565F-A7C3-8A08-6D593AA23D60}"/>
                </a:ext>
              </a:extLst>
            </p:cNvPr>
            <p:cNvSpPr/>
            <p:nvPr/>
          </p:nvSpPr>
          <p:spPr>
            <a:xfrm>
              <a:off x="1470993" y="3818650"/>
              <a:ext cx="3601072" cy="3468967"/>
            </a:xfrm>
            <a:custGeom>
              <a:avLst/>
              <a:gdLst>
                <a:gd name="connsiteX0" fmla="*/ 0 w 1217572"/>
                <a:gd name="connsiteY0" fmla="*/ 0 h 4351338"/>
                <a:gd name="connsiteX1" fmla="*/ 1217572 w 1217572"/>
                <a:gd name="connsiteY1" fmla="*/ 0 h 4351338"/>
                <a:gd name="connsiteX2" fmla="*/ 1217572 w 1217572"/>
                <a:gd name="connsiteY2" fmla="*/ 4351338 h 4351338"/>
                <a:gd name="connsiteX3" fmla="*/ 0 w 1217572"/>
                <a:gd name="connsiteY3" fmla="*/ 4351338 h 4351338"/>
                <a:gd name="connsiteX4" fmla="*/ 0 w 1217572"/>
                <a:gd name="connsiteY4" fmla="*/ 0 h 43513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7572" h="4351338">
                  <a:moveTo>
                    <a:pt x="0" y="0"/>
                  </a:moveTo>
                  <a:lnTo>
                    <a:pt x="1217572" y="0"/>
                  </a:lnTo>
                  <a:lnTo>
                    <a:pt x="1217572" y="4351338"/>
                  </a:lnTo>
                  <a:lnTo>
                    <a:pt x="0" y="4351338"/>
                  </a:lnTo>
                  <a:lnTo>
                    <a:pt x="0" y="0"/>
                  </a:lnTo>
                  <a:close/>
                </a:path>
              </a:pathLst>
            </a:custGeom>
            <a:solidFill>
              <a:schemeClr val="bg1">
                <a:lumMod val="95000"/>
              </a:schemeClr>
            </a:solidFill>
            <a:ln w="9525">
              <a:solidFill>
                <a:schemeClr val="tx1"/>
              </a:solidFill>
            </a:ln>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49530" tIns="49530" rIns="49530" bIns="49530" numCol="1" spcCol="1270" anchor="b" anchorCtr="0">
              <a:noAutofit/>
            </a:bodyPr>
            <a:lstStyle/>
            <a:p>
              <a:pPr marL="0" lvl="1" algn="ctr" defTabSz="444500">
                <a:lnSpc>
                  <a:spcPct val="90000"/>
                </a:lnSpc>
                <a:spcBef>
                  <a:spcPct val="0"/>
                </a:spcBef>
                <a:spcAft>
                  <a:spcPct val="15000"/>
                </a:spcAft>
              </a:pPr>
              <a:endParaRPr lang="en-GB" sz="900" kern="1200" noProof="0">
                <a:solidFill>
                  <a:schemeClr val="tx1"/>
                </a:solidFill>
              </a:endParaRPr>
            </a:p>
          </p:txBody>
        </p:sp>
        <p:sp>
          <p:nvSpPr>
            <p:cNvPr id="24" name="Freeform: Shape 23">
              <a:extLst>
                <a:ext uri="{FF2B5EF4-FFF2-40B4-BE49-F238E27FC236}">
                  <a16:creationId xmlns:a16="http://schemas.microsoft.com/office/drawing/2014/main" id="{ABD0F45D-372A-120D-9D4D-72A39D74D024}"/>
                </a:ext>
              </a:extLst>
            </p:cNvPr>
            <p:cNvSpPr/>
            <p:nvPr/>
          </p:nvSpPr>
          <p:spPr>
            <a:xfrm>
              <a:off x="5223479" y="3806123"/>
              <a:ext cx="4197184" cy="3468966"/>
            </a:xfrm>
            <a:custGeom>
              <a:avLst/>
              <a:gdLst>
                <a:gd name="connsiteX0" fmla="*/ 0 w 1217572"/>
                <a:gd name="connsiteY0" fmla="*/ 0 h 3832658"/>
                <a:gd name="connsiteX1" fmla="*/ 1217572 w 1217572"/>
                <a:gd name="connsiteY1" fmla="*/ 0 h 3832658"/>
                <a:gd name="connsiteX2" fmla="*/ 1217572 w 1217572"/>
                <a:gd name="connsiteY2" fmla="*/ 3832658 h 3832658"/>
                <a:gd name="connsiteX3" fmla="*/ 0 w 1217572"/>
                <a:gd name="connsiteY3" fmla="*/ 3832658 h 3832658"/>
                <a:gd name="connsiteX4" fmla="*/ 0 w 1217572"/>
                <a:gd name="connsiteY4" fmla="*/ 0 h 38326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7572" h="3832658">
                  <a:moveTo>
                    <a:pt x="0" y="0"/>
                  </a:moveTo>
                  <a:lnTo>
                    <a:pt x="1217572" y="0"/>
                  </a:lnTo>
                  <a:lnTo>
                    <a:pt x="1217572" y="3832658"/>
                  </a:lnTo>
                  <a:lnTo>
                    <a:pt x="0" y="3832658"/>
                  </a:lnTo>
                  <a:lnTo>
                    <a:pt x="0" y="0"/>
                  </a:lnTo>
                  <a:close/>
                </a:path>
              </a:pathLst>
            </a:custGeom>
            <a:solidFill>
              <a:schemeClr val="bg1">
                <a:lumMod val="95000"/>
              </a:schemeClr>
            </a:solidFill>
            <a:ln w="9525">
              <a:solidFill>
                <a:schemeClr val="tx1"/>
              </a:solidFill>
            </a:ln>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49530" tIns="49530" rIns="49530" bIns="49530" numCol="1" spcCol="1270" anchor="b" anchorCtr="0">
              <a:noAutofit/>
            </a:bodyPr>
            <a:lstStyle/>
            <a:p>
              <a:pPr marL="0" lvl="1" algn="ctr" defTabSz="444500">
                <a:lnSpc>
                  <a:spcPct val="90000"/>
                </a:lnSpc>
                <a:spcBef>
                  <a:spcPct val="0"/>
                </a:spcBef>
                <a:spcAft>
                  <a:spcPct val="15000"/>
                </a:spcAft>
              </a:pPr>
              <a:endParaRPr lang="en-GB" sz="300" kern="1200" noProof="0">
                <a:solidFill>
                  <a:schemeClr val="tx1"/>
                </a:solidFill>
              </a:endParaRPr>
            </a:p>
          </p:txBody>
        </p:sp>
      </p:grpSp>
      <p:sp>
        <p:nvSpPr>
          <p:cNvPr id="2" name="Rectangle 1">
            <a:extLst>
              <a:ext uri="{FF2B5EF4-FFF2-40B4-BE49-F238E27FC236}">
                <a16:creationId xmlns:a16="http://schemas.microsoft.com/office/drawing/2014/main" id="{389903CB-0A45-8D1C-7CFB-F354C03B2AF2}"/>
              </a:ext>
            </a:extLst>
          </p:cNvPr>
          <p:cNvSpPr/>
          <p:nvPr/>
        </p:nvSpPr>
        <p:spPr>
          <a:xfrm>
            <a:off x="195293" y="191557"/>
            <a:ext cx="11772436" cy="131636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400" b="1">
                <a:solidFill>
                  <a:schemeClr val="tx1"/>
                </a:solidFill>
                <a:latin typeface="Aptos ExtraBold" panose="020B0004020202020204" pitchFamily="34" charset="0"/>
                <a:ea typeface="ADLaM Display" panose="02010000000000000000" pitchFamily="2" charset="0"/>
                <a:cs typeface="ADLaM Display" panose="02010000000000000000" pitchFamily="2" charset="0"/>
              </a:rPr>
              <a:t>AGRHYMET Main Activity 1</a:t>
            </a:r>
            <a:endParaRPr lang="en-GB" sz="3600" b="1">
              <a:solidFill>
                <a:schemeClr val="tx1"/>
              </a:solidFill>
              <a:latin typeface="Aptos ExtraBold" panose="020B0004020202020204" pitchFamily="34" charset="0"/>
              <a:ea typeface="ADLaM Display" panose="02010000000000000000" pitchFamily="2" charset="0"/>
              <a:cs typeface="ADLaM Display" panose="02010000000000000000" pitchFamily="2" charset="0"/>
            </a:endParaRPr>
          </a:p>
          <a:p>
            <a:pPr algn="ctr"/>
            <a:r>
              <a:rPr lang="en-GB" b="1">
                <a:solidFill>
                  <a:schemeClr val="tx1"/>
                </a:solidFill>
              </a:rPr>
              <a:t>Enhancing the Quality and User Value of Seasonal Forecasts (WASS2S)</a:t>
            </a:r>
            <a:endParaRPr lang="en-GB">
              <a:solidFill>
                <a:schemeClr val="tx1"/>
              </a:solidFill>
            </a:endParaRPr>
          </a:p>
        </p:txBody>
      </p:sp>
      <p:sp>
        <p:nvSpPr>
          <p:cNvPr id="6" name="Oval 5">
            <a:extLst>
              <a:ext uri="{FF2B5EF4-FFF2-40B4-BE49-F238E27FC236}">
                <a16:creationId xmlns:a16="http://schemas.microsoft.com/office/drawing/2014/main" id="{06F090BC-FFB6-500D-4D72-4AD4ACEE2A90}"/>
              </a:ext>
            </a:extLst>
          </p:cNvPr>
          <p:cNvSpPr/>
          <p:nvPr/>
        </p:nvSpPr>
        <p:spPr>
          <a:xfrm>
            <a:off x="7738608" y="1549348"/>
            <a:ext cx="981374" cy="946453"/>
          </a:xfrm>
          <a:prstGeom prst="ellipse">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Oval 2">
            <a:extLst>
              <a:ext uri="{FF2B5EF4-FFF2-40B4-BE49-F238E27FC236}">
                <a16:creationId xmlns:a16="http://schemas.microsoft.com/office/drawing/2014/main" id="{ED987793-7ED7-E52A-1411-65CD3BBB687B}"/>
              </a:ext>
            </a:extLst>
          </p:cNvPr>
          <p:cNvSpPr/>
          <p:nvPr/>
        </p:nvSpPr>
        <p:spPr>
          <a:xfrm>
            <a:off x="3468944" y="1578735"/>
            <a:ext cx="981374" cy="946453"/>
          </a:xfrm>
          <a:prstGeom prst="ellipse">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extLst>
              <a:ext uri="{FF2B5EF4-FFF2-40B4-BE49-F238E27FC236}">
                <a16:creationId xmlns:a16="http://schemas.microsoft.com/office/drawing/2014/main" id="{6180B46B-AFA2-8B1B-4755-D6CE73A35342}"/>
              </a:ext>
            </a:extLst>
          </p:cNvPr>
          <p:cNvSpPr txBox="1"/>
          <p:nvPr/>
        </p:nvSpPr>
        <p:spPr>
          <a:xfrm>
            <a:off x="5925004" y="2480112"/>
            <a:ext cx="4741517" cy="3185487"/>
          </a:xfrm>
          <a:prstGeom prst="rect">
            <a:avLst/>
          </a:prstGeom>
          <a:noFill/>
        </p:spPr>
        <p:txBody>
          <a:bodyPr wrap="square">
            <a:spAutoFit/>
          </a:bodyPr>
          <a:lstStyle/>
          <a:p>
            <a:pPr marL="0" marR="0" lvl="0" indent="0" defTabSz="577850" rtl="0" eaLnBrk="1" fontAlgn="auto" latinLnBrk="0" hangingPunct="1">
              <a:lnSpc>
                <a:spcPct val="100000"/>
              </a:lnSpc>
              <a:spcBef>
                <a:spcPct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Aptos Display" panose="02110004020202020204"/>
                <a:ea typeface="+mn-ea"/>
                <a:cs typeface="+mn-cs"/>
              </a:rPr>
              <a:t>Activity 1.2.</a:t>
            </a:r>
          </a:p>
          <a:p>
            <a:pPr lvl="0">
              <a:spcAft>
                <a:spcPts val="1200"/>
              </a:spcAft>
              <a:defRPr/>
            </a:pPr>
            <a:r>
              <a:rPr kumimoji="0" lang="en-GB" b="1" i="0" u="none" strike="noStrike" kern="1200" cap="none" spc="0" normalizeH="0" baseline="0" noProof="0" dirty="0">
                <a:ln>
                  <a:noFill/>
                </a:ln>
                <a:solidFill>
                  <a:prstClr val="black"/>
                </a:solidFill>
                <a:effectLst/>
                <a:uLnTx/>
                <a:uFillTx/>
                <a:latin typeface="Aptos ExtraBold" panose="020B0004020202020204" pitchFamily="34" charset="0"/>
                <a:ea typeface="+mn-ea"/>
                <a:cs typeface="+mn-cs"/>
              </a:rPr>
              <a:t>Prepare the Implementation of </a:t>
            </a:r>
            <a:r>
              <a:rPr lang="en-GB" b="1" dirty="0">
                <a:solidFill>
                  <a:prstClr val="black"/>
                </a:solidFill>
                <a:latin typeface="Aptos ExtraBold" panose="020B0004020202020204" pitchFamily="34" charset="0"/>
              </a:rPr>
              <a:t>Regional Models and Design a framework for Impact-Based Forecasts</a:t>
            </a:r>
            <a:endParaRPr kumimoji="0" lang="en-GB" b="1" i="0" u="none" strike="noStrike" kern="1200" cap="none" spc="0" normalizeH="0" baseline="0" noProof="0" dirty="0">
              <a:ln>
                <a:noFill/>
              </a:ln>
              <a:solidFill>
                <a:prstClr val="black"/>
              </a:solidFill>
              <a:effectLst/>
              <a:uLnTx/>
              <a:uFillTx/>
              <a:latin typeface="Aptos ExtraBold" panose="020B0004020202020204" pitchFamily="34" charset="0"/>
              <a:ea typeface="+mn-ea"/>
              <a:cs typeface="+mn-cs"/>
            </a:endParaRPr>
          </a:p>
          <a:p>
            <a:pPr marL="171450" lvl="0" indent="-171450">
              <a:buFont typeface="Arial" panose="020B0604020202020204" pitchFamily="34" charset="0"/>
              <a:buChar char="•"/>
              <a:defRPr/>
            </a:pPr>
            <a:r>
              <a:rPr lang="en-GB" sz="1100" dirty="0">
                <a:solidFill>
                  <a:prstClr val="black"/>
                </a:solidFill>
                <a:latin typeface="Aptos" panose="02110004020202020204"/>
              </a:rPr>
              <a:t>Prepare the way for more advanced forecasting tools in the next phase of WISER‑PASS, by </a:t>
            </a:r>
            <a:r>
              <a:rPr lang="en-GB" sz="1100" dirty="0">
                <a:solidFill>
                  <a:prstClr val="black"/>
                </a:solidFill>
              </a:rPr>
              <a:t>developing improved seasonal forecasts by taking large global weather models and adapting them for West Africa and the Sahel</a:t>
            </a:r>
            <a:endParaRPr lang="en-GB" sz="1100" dirty="0">
              <a:solidFill>
                <a:prstClr val="black"/>
              </a:solidFill>
              <a:latin typeface="Aptos" panose="02110004020202020204"/>
            </a:endParaRPr>
          </a:p>
          <a:p>
            <a:pPr marR="0" lvl="0" defTabSz="914400" rtl="0" eaLnBrk="1" fontAlgn="auto" latinLnBrk="0" hangingPunct="1">
              <a:lnSpc>
                <a:spcPct val="100000"/>
              </a:lnSpc>
              <a:spcBef>
                <a:spcPts val="0"/>
              </a:spcBef>
              <a:buClrTx/>
              <a:buSzTx/>
              <a:tabLst/>
              <a:defRPr/>
            </a:pPr>
            <a:endParaRPr kumimoji="0" lang="en-GB" sz="11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171450" marR="0" lvl="0" indent="-171450" defTabSz="914400" rtl="0" eaLnBrk="1" fontAlgn="auto" latinLnBrk="0" hangingPunct="1">
              <a:lnSpc>
                <a:spcPct val="100000"/>
              </a:lnSpc>
              <a:spcBef>
                <a:spcPts val="0"/>
              </a:spcBef>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Aptos" panose="02110004020202020204"/>
                <a:ea typeface="+mn-ea"/>
                <a:cs typeface="+mn-cs"/>
              </a:rPr>
              <a:t>Create an impact‑based forecasting approach, using real information from the Sahelian Resilience Program about past impacts on communities.</a:t>
            </a:r>
          </a:p>
          <a:p>
            <a:pPr marL="171450" marR="0" lvl="0" indent="-171450" defTabSz="914400" rtl="0" eaLnBrk="1" fontAlgn="auto" latinLnBrk="0" hangingPunct="1">
              <a:lnSpc>
                <a:spcPct val="100000"/>
              </a:lnSpc>
              <a:spcBef>
                <a:spcPts val="0"/>
              </a:spcBef>
              <a:buClrTx/>
              <a:buSzTx/>
              <a:buFont typeface="Arial" panose="020B0604020202020204" pitchFamily="34" charset="0"/>
              <a:buChar char="•"/>
              <a:tabLst/>
              <a:defRPr/>
            </a:pPr>
            <a:endParaRPr lang="en-GB" sz="1100" dirty="0">
              <a:solidFill>
                <a:prstClr val="black"/>
              </a:solidFill>
              <a:latin typeface="Aptos" panose="02110004020202020204"/>
            </a:endParaRPr>
          </a:p>
          <a:p>
            <a:pPr marL="171450" marR="0" lvl="0" indent="-171450" defTabSz="914400" rtl="0" eaLnBrk="1" fontAlgn="auto" latinLnBrk="0" hangingPunct="1">
              <a:lnSpc>
                <a:spcPct val="100000"/>
              </a:lnSpc>
              <a:spcBef>
                <a:spcPts val="0"/>
              </a:spcBef>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Aptos" panose="02110004020202020204"/>
                <a:ea typeface="+mn-ea"/>
                <a:cs typeface="+mn-cs"/>
              </a:rPr>
              <a:t>Upgrade AGRHYMET’s computer systems so they have the power and storage needed to run these advanced models and produce faster, more reliable forecasts.</a:t>
            </a:r>
          </a:p>
        </p:txBody>
      </p:sp>
      <p:sp>
        <p:nvSpPr>
          <p:cNvPr id="25" name="TextBox 24">
            <a:extLst>
              <a:ext uri="{FF2B5EF4-FFF2-40B4-BE49-F238E27FC236}">
                <a16:creationId xmlns:a16="http://schemas.microsoft.com/office/drawing/2014/main" id="{39D0146C-B2D3-853F-4DA3-5C0070AF4883}"/>
              </a:ext>
            </a:extLst>
          </p:cNvPr>
          <p:cNvSpPr txBox="1"/>
          <p:nvPr/>
        </p:nvSpPr>
        <p:spPr>
          <a:xfrm>
            <a:off x="1639073" y="2525188"/>
            <a:ext cx="4007952" cy="3077766"/>
          </a:xfrm>
          <a:prstGeom prst="rect">
            <a:avLst/>
          </a:prstGeom>
          <a:noFill/>
        </p:spPr>
        <p:txBody>
          <a:bodyPr wrap="square">
            <a:spAutoFit/>
          </a:bodyPr>
          <a:lstStyle/>
          <a:p>
            <a:pPr marL="0" marR="0" lvl="0" indent="0" defTabSz="577850" rtl="0" eaLnBrk="1" fontAlgn="auto" latinLnBrk="0" hangingPunct="1">
              <a:lnSpc>
                <a:spcPct val="100000"/>
              </a:lnSpc>
              <a:spcBef>
                <a:spcPct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Aptos Display" panose="02110004020202020204"/>
                <a:ea typeface="+mn-ea"/>
                <a:cs typeface="+mn-cs"/>
              </a:rPr>
              <a:t>Activity 1.1.</a:t>
            </a:r>
          </a:p>
          <a:p>
            <a:pPr marL="0" marR="0" lvl="0" indent="0" defTabSz="914400" rtl="0" eaLnBrk="1" fontAlgn="auto" latinLnBrk="0" hangingPunct="1">
              <a:lnSpc>
                <a:spcPct val="100000"/>
              </a:lnSpc>
              <a:spcBef>
                <a:spcPts val="0"/>
              </a:spcBef>
              <a:spcAft>
                <a:spcPts val="1200"/>
              </a:spcAft>
              <a:buClrTx/>
              <a:buSzTx/>
              <a:buFontTx/>
              <a:buNone/>
              <a:tabLst/>
              <a:defRPr/>
            </a:pPr>
            <a:r>
              <a:rPr kumimoji="0" lang="en-GB" b="1" i="0" u="none" strike="noStrike" kern="1200" cap="none" spc="0" normalizeH="0" baseline="0" noProof="0" dirty="0">
                <a:ln>
                  <a:noFill/>
                </a:ln>
                <a:solidFill>
                  <a:prstClr val="black"/>
                </a:solidFill>
                <a:effectLst/>
                <a:uLnTx/>
                <a:uFillTx/>
                <a:latin typeface="Aptos ExtraBold" panose="020B0004020202020204" pitchFamily="34" charset="0"/>
                <a:ea typeface="+mn-ea"/>
                <a:cs typeface="+mn-cs"/>
              </a:rPr>
              <a:t>Develop Enhanced Objective Seasonal Forecasts through an Optimised Multi-Model Blending Approach</a:t>
            </a:r>
          </a:p>
          <a:p>
            <a:pPr marL="171450" marR="0" lvl="0" indent="-171450" defTabSz="914400" rtl="0" eaLnBrk="1" fontAlgn="auto" latinLnBrk="0" hangingPunct="1">
              <a:lnSpc>
                <a:spcPct val="100000"/>
              </a:lnSpc>
              <a:spcBef>
                <a:spcPts val="0"/>
              </a:spcBef>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mj-lt"/>
                <a:ea typeface="+mn-ea"/>
                <a:cs typeface="+mn-cs"/>
              </a:rPr>
              <a:t>Blend global model hindcasts using to produce a single, more accurate seasonal forecast for West Africa and the Sahel. </a:t>
            </a:r>
          </a:p>
          <a:p>
            <a:pPr marR="0" lvl="0" defTabSz="914400" rtl="0" eaLnBrk="1" fontAlgn="auto" latinLnBrk="0" hangingPunct="1">
              <a:lnSpc>
                <a:spcPct val="100000"/>
              </a:lnSpc>
              <a:spcBef>
                <a:spcPts val="0"/>
              </a:spcBef>
              <a:buClrTx/>
              <a:buSzTx/>
              <a:tabLst/>
              <a:defRPr/>
            </a:pPr>
            <a:endParaRPr kumimoji="0" lang="en-GB" sz="1200" b="0" i="0" u="none" strike="noStrike" kern="1200" cap="none" spc="0" normalizeH="0" baseline="0" noProof="0" dirty="0">
              <a:ln>
                <a:noFill/>
              </a:ln>
              <a:solidFill>
                <a:prstClr val="black"/>
              </a:solidFill>
              <a:effectLst/>
              <a:uLnTx/>
              <a:uFillTx/>
              <a:latin typeface="+mj-lt"/>
              <a:ea typeface="+mn-ea"/>
              <a:cs typeface="+mn-cs"/>
            </a:endParaRPr>
          </a:p>
          <a:p>
            <a:pPr marL="171450" marR="0" lvl="0" indent="-171450" defTabSz="914400" rtl="0" eaLnBrk="1" fontAlgn="auto" latinLnBrk="0" hangingPunct="1">
              <a:lnSpc>
                <a:spcPct val="100000"/>
              </a:lnSpc>
              <a:spcBef>
                <a:spcPts val="0"/>
              </a:spcBef>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mj-lt"/>
                <a:ea typeface="+mn-ea"/>
                <a:cs typeface="+mn-cs"/>
              </a:rPr>
              <a:t>Develop agriculture and hydrology-focused products to support farmers, water managers and disaster risk reduction actors to enhance the existing User Interface Platform (UIP) for agriculture.</a:t>
            </a:r>
          </a:p>
        </p:txBody>
      </p:sp>
      <p:sp>
        <p:nvSpPr>
          <p:cNvPr id="26" name="Rectangle 25">
            <a:extLst>
              <a:ext uri="{FF2B5EF4-FFF2-40B4-BE49-F238E27FC236}">
                <a16:creationId xmlns:a16="http://schemas.microsoft.com/office/drawing/2014/main" id="{00240123-8CDE-B26C-3F04-D9743D2E9AF4}"/>
              </a:ext>
            </a:extLst>
          </p:cNvPr>
          <p:cNvSpPr/>
          <p:nvPr/>
        </p:nvSpPr>
        <p:spPr>
          <a:xfrm>
            <a:off x="1525477" y="5965051"/>
            <a:ext cx="9141043" cy="201199"/>
          </a:xfrm>
          <a:prstGeom prst="rect">
            <a:avLst/>
          </a:prstGeom>
          <a:solidFill>
            <a:schemeClr val="bg1">
              <a:lumMod val="95000"/>
            </a:schemeClr>
          </a:solidFill>
          <a:ln w="127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000" b="1">
                <a:solidFill>
                  <a:schemeClr val="tx1"/>
                </a:solidFill>
                <a:latin typeface="+mj-lt"/>
              </a:rPr>
              <a:t>Intermediate Outcome 2</a:t>
            </a:r>
          </a:p>
        </p:txBody>
      </p:sp>
      <p:pic>
        <p:nvPicPr>
          <p:cNvPr id="9" name="Picture 8" descr="Le Centre régional AGRHYMET recrute pour ce poste (13 Août 2022) - YOP ...">
            <a:extLst>
              <a:ext uri="{FF2B5EF4-FFF2-40B4-BE49-F238E27FC236}">
                <a16:creationId xmlns:a16="http://schemas.microsoft.com/office/drawing/2014/main" id="{1DE0FDA6-2BE9-68DB-40EF-CD3AF9461854}"/>
              </a:ext>
            </a:extLst>
          </p:cNvPr>
          <p:cNvPicPr>
            <a:picLocks noChangeAspect="1" noChangeArrowheads="1"/>
          </p:cNvPicPr>
          <p:nvPr/>
        </p:nvPicPr>
        <p:blipFill rotWithShape="1">
          <a:blip r:embed="rId4">
            <a:extLst>
              <a:ext uri="{BEBA8EAE-BF5A-486C-A8C5-ECC9F3942E4B}">
                <a14:imgProps xmlns:a14="http://schemas.microsoft.com/office/drawing/2010/main">
                  <a14:imgLayer r:embed="rId5">
                    <a14:imgEffect>
                      <a14:backgroundRemoval t="7500" b="89500" l="16000" r="83625">
                        <a14:foregroundMark x1="44500" y1="22250" x2="49875" y2="35750"/>
                        <a14:foregroundMark x1="37500" y1="13250" x2="37500" y2="13250"/>
                        <a14:foregroundMark x1="42500" y1="8000" x2="42500" y2="8000"/>
                        <a14:foregroundMark x1="45500" y1="7500" x2="45500" y2="7500"/>
                        <a14:foregroundMark x1="49500" y1="7500" x2="49500" y2="7500"/>
                        <a14:foregroundMark x1="54250" y1="9000" x2="54250" y2="9000"/>
                        <a14:foregroundMark x1="38500" y1="23500" x2="38500" y2="23500"/>
                        <a14:foregroundMark x1="51500" y1="42500" x2="51500" y2="42500"/>
                        <a14:foregroundMark x1="20500" y1="81750" x2="20500" y2="81750"/>
                        <a14:foregroundMark x1="16000" y1="88500" x2="18250" y2="74250"/>
                        <a14:foregroundMark x1="25000" y1="75750" x2="24375" y2="84750"/>
                        <a14:foregroundMark x1="24375" y1="84750" x2="24625" y2="85250"/>
                        <a14:foregroundMark x1="30375" y1="76500" x2="26625" y2="74500"/>
                        <a14:foregroundMark x1="26875" y1="89500" x2="30000" y2="89000"/>
                        <a14:foregroundMark x1="34375" y1="75500" x2="34250" y2="86250"/>
                        <a14:foregroundMark x1="43250" y1="75750" x2="43250" y2="75750"/>
                        <a14:foregroundMark x1="42625" y1="75000" x2="43000" y2="86750"/>
                        <a14:foregroundMark x1="51500" y1="75750" x2="53500" y2="83500"/>
                        <a14:foregroundMark x1="59750" y1="73750" x2="61875" y2="84750"/>
                        <a14:foregroundMark x1="65750" y1="74000" x2="66250" y2="87000"/>
                        <a14:foregroundMark x1="70625" y1="75750" x2="71125" y2="89000"/>
                        <a14:foregroundMark x1="79750" y1="75250" x2="80000" y2="83250"/>
                        <a14:foregroundMark x1="58750" y1="76250" x2="59125" y2="84250"/>
                        <a14:foregroundMark x1="64750" y1="75000" x2="64750" y2="75000"/>
                        <a14:foregroundMark x1="65000" y1="78000" x2="63500" y2="85250"/>
                        <a14:foregroundMark x1="83625" y1="75250" x2="83625" y2="75250"/>
                        <a14:foregroundMark x1="53750" y1="80250" x2="55000" y2="77500"/>
                      </a14:backgroundRemoval>
                    </a14:imgEffect>
                  </a14:imgLayer>
                </a14:imgProps>
              </a:ext>
              <a:ext uri="{28A0092B-C50C-407E-A947-70E740481C1C}">
                <a14:useLocalDpi xmlns:a14="http://schemas.microsoft.com/office/drawing/2010/main" val="0"/>
              </a:ext>
            </a:extLst>
          </a:blip>
          <a:srcRect l="14514" t="2902" r="14802" b="7509"/>
          <a:stretch>
            <a:fillRect/>
          </a:stretch>
        </p:blipFill>
        <p:spPr bwMode="auto">
          <a:xfrm>
            <a:off x="10360256" y="352517"/>
            <a:ext cx="1574569" cy="997833"/>
          </a:xfrm>
          <a:prstGeom prst="rect">
            <a:avLst/>
          </a:prstGeom>
          <a:noFill/>
          <a:extLst>
            <a:ext uri="{909E8E84-426E-40DD-AFC4-6F175D3DCCD1}">
              <a14:hiddenFill xmlns:a14="http://schemas.microsoft.com/office/drawing/2010/main">
                <a:solidFill>
                  <a:srgbClr val="FFFFFF"/>
                </a:solidFill>
              </a14:hiddenFill>
            </a:ext>
          </a:extLst>
        </p:spPr>
      </p:pic>
      <p:sp>
        <p:nvSpPr>
          <p:cNvPr id="12" name="Oval 11">
            <a:extLst>
              <a:ext uri="{FF2B5EF4-FFF2-40B4-BE49-F238E27FC236}">
                <a16:creationId xmlns:a16="http://schemas.microsoft.com/office/drawing/2014/main" id="{B1ECA970-E5A7-58DE-B829-E6CCC7183D04}"/>
              </a:ext>
            </a:extLst>
          </p:cNvPr>
          <p:cNvSpPr/>
          <p:nvPr/>
        </p:nvSpPr>
        <p:spPr>
          <a:xfrm>
            <a:off x="1649429" y="5602954"/>
            <a:ext cx="320508" cy="312821"/>
          </a:xfrm>
          <a:prstGeom prst="ellipse">
            <a:avLst/>
          </a:prstGeom>
          <a:solidFill>
            <a:srgbClr val="5EC0EE"/>
          </a:solidFill>
          <a:ln>
            <a:solidFill>
              <a:srgbClr val="5EC0E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latin typeface="Aptos ExtraBold" panose="020B0004020202020204" pitchFamily="34" charset="0"/>
              </a:rPr>
              <a:t>3</a:t>
            </a:r>
          </a:p>
        </p:txBody>
      </p:sp>
      <p:sp>
        <p:nvSpPr>
          <p:cNvPr id="13" name="Oval 12">
            <a:extLst>
              <a:ext uri="{FF2B5EF4-FFF2-40B4-BE49-F238E27FC236}">
                <a16:creationId xmlns:a16="http://schemas.microsoft.com/office/drawing/2014/main" id="{DB7DDFC2-57BF-0210-BB15-3A6518CC1C86}"/>
              </a:ext>
            </a:extLst>
          </p:cNvPr>
          <p:cNvSpPr/>
          <p:nvPr/>
        </p:nvSpPr>
        <p:spPr>
          <a:xfrm>
            <a:off x="5935746" y="5571833"/>
            <a:ext cx="320508" cy="312821"/>
          </a:xfrm>
          <a:prstGeom prst="ellipse">
            <a:avLst/>
          </a:prstGeom>
          <a:solidFill>
            <a:srgbClr val="5EC0EE"/>
          </a:solidFill>
          <a:ln>
            <a:solidFill>
              <a:srgbClr val="5EC0E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a:solidFill>
                  <a:schemeClr val="tx1"/>
                </a:solidFill>
                <a:latin typeface="Aptos ExtraBold" panose="020B0004020202020204" pitchFamily="34" charset="0"/>
              </a:rPr>
              <a:t>3</a:t>
            </a:r>
          </a:p>
        </p:txBody>
      </p:sp>
      <p:pic>
        <p:nvPicPr>
          <p:cNvPr id="15" name="Graphic 14" descr="Lightning with solid fill">
            <a:extLst>
              <a:ext uri="{FF2B5EF4-FFF2-40B4-BE49-F238E27FC236}">
                <a16:creationId xmlns:a16="http://schemas.microsoft.com/office/drawing/2014/main" id="{B7B27D22-DF70-41B6-B257-01A42B8586E5}"/>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772095" y="1581401"/>
            <a:ext cx="914400" cy="914400"/>
          </a:xfrm>
          <a:prstGeom prst="rect">
            <a:avLst/>
          </a:prstGeom>
        </p:spPr>
      </p:pic>
      <p:pic>
        <p:nvPicPr>
          <p:cNvPr id="19" name="Graphic 18" descr="Shuffle with solid fill">
            <a:extLst>
              <a:ext uri="{FF2B5EF4-FFF2-40B4-BE49-F238E27FC236}">
                <a16:creationId xmlns:a16="http://schemas.microsoft.com/office/drawing/2014/main" id="{8E7D769D-FF00-0C4E-BB9C-52B8868AFAC1}"/>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3643049" y="1764138"/>
            <a:ext cx="635644" cy="635644"/>
          </a:xfrm>
          <a:prstGeom prst="rect">
            <a:avLst/>
          </a:prstGeom>
        </p:spPr>
      </p:pic>
    </p:spTree>
    <p:extLst>
      <p:ext uri="{BB962C8B-B14F-4D97-AF65-F5344CB8AC3E}">
        <p14:creationId xmlns:p14="http://schemas.microsoft.com/office/powerpoint/2010/main" val="469514464"/>
      </p:ext>
    </p:extLst>
  </p:cSld>
  <p:clrMapOvr>
    <a:masterClrMapping/>
  </p:clrMapOvr>
  <p:extLst>
    <p:ext uri="{6950BFC3-D8DA-4A85-94F7-54DA5524770B}">
      <p188:commentRel xmlns:p188="http://schemas.microsoft.com/office/powerpoint/2018/8/main" r:id="rId3"/>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C90CD8-D4FC-F810-F607-00C40C772DFD}"/>
            </a:ext>
          </a:extLst>
        </p:cNvPr>
        <p:cNvGrpSpPr/>
        <p:nvPr/>
      </p:nvGrpSpPr>
      <p:grpSpPr>
        <a:xfrm>
          <a:off x="0" y="0"/>
          <a:ext cx="0" cy="0"/>
          <a:chOff x="0" y="0"/>
          <a:chExt cx="0" cy="0"/>
        </a:xfrm>
      </p:grpSpPr>
      <p:grpSp>
        <p:nvGrpSpPr>
          <p:cNvPr id="18" name="Group 17">
            <a:extLst>
              <a:ext uri="{FF2B5EF4-FFF2-40B4-BE49-F238E27FC236}">
                <a16:creationId xmlns:a16="http://schemas.microsoft.com/office/drawing/2014/main" id="{903A260D-1B6A-0164-2124-2F302955FBE5}"/>
              </a:ext>
            </a:extLst>
          </p:cNvPr>
          <p:cNvGrpSpPr/>
          <p:nvPr/>
        </p:nvGrpSpPr>
        <p:grpSpPr>
          <a:xfrm>
            <a:off x="1031111" y="2194482"/>
            <a:ext cx="9875540" cy="3338864"/>
            <a:chOff x="944452" y="3806123"/>
            <a:chExt cx="8175365" cy="3468967"/>
          </a:xfrm>
          <a:solidFill>
            <a:srgbClr val="BAD260"/>
          </a:solidFill>
        </p:grpSpPr>
        <p:sp>
          <p:nvSpPr>
            <p:cNvPr id="23" name="Freeform: Shape 22">
              <a:extLst>
                <a:ext uri="{FF2B5EF4-FFF2-40B4-BE49-F238E27FC236}">
                  <a16:creationId xmlns:a16="http://schemas.microsoft.com/office/drawing/2014/main" id="{0F8F1E70-59E3-8F60-A031-CC9814390420}"/>
                </a:ext>
              </a:extLst>
            </p:cNvPr>
            <p:cNvSpPr/>
            <p:nvPr/>
          </p:nvSpPr>
          <p:spPr>
            <a:xfrm>
              <a:off x="944452" y="3806123"/>
              <a:ext cx="4713022" cy="3468967"/>
            </a:xfrm>
            <a:custGeom>
              <a:avLst/>
              <a:gdLst>
                <a:gd name="connsiteX0" fmla="*/ 0 w 1217572"/>
                <a:gd name="connsiteY0" fmla="*/ 0 h 4351338"/>
                <a:gd name="connsiteX1" fmla="*/ 1217572 w 1217572"/>
                <a:gd name="connsiteY1" fmla="*/ 0 h 4351338"/>
                <a:gd name="connsiteX2" fmla="*/ 1217572 w 1217572"/>
                <a:gd name="connsiteY2" fmla="*/ 4351338 h 4351338"/>
                <a:gd name="connsiteX3" fmla="*/ 0 w 1217572"/>
                <a:gd name="connsiteY3" fmla="*/ 4351338 h 4351338"/>
                <a:gd name="connsiteX4" fmla="*/ 0 w 1217572"/>
                <a:gd name="connsiteY4" fmla="*/ 0 h 43513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7572" h="4351338">
                  <a:moveTo>
                    <a:pt x="0" y="0"/>
                  </a:moveTo>
                  <a:lnTo>
                    <a:pt x="1217572" y="0"/>
                  </a:lnTo>
                  <a:lnTo>
                    <a:pt x="1217572" y="4351338"/>
                  </a:lnTo>
                  <a:lnTo>
                    <a:pt x="0" y="4351338"/>
                  </a:lnTo>
                  <a:lnTo>
                    <a:pt x="0" y="0"/>
                  </a:lnTo>
                  <a:close/>
                </a:path>
              </a:pathLst>
            </a:custGeom>
            <a:solidFill>
              <a:schemeClr val="bg1">
                <a:lumMod val="95000"/>
              </a:schemeClr>
            </a:solidFill>
            <a:ln w="9525">
              <a:solidFill>
                <a:schemeClr val="tx1"/>
              </a:solidFill>
            </a:ln>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49530" tIns="49530" rIns="49530" bIns="49530" numCol="1" spcCol="1270" anchor="b" anchorCtr="0">
              <a:noAutofit/>
            </a:bodyPr>
            <a:lstStyle/>
            <a:p>
              <a:pPr marL="0" lvl="1" defTabSz="444500">
                <a:lnSpc>
                  <a:spcPct val="90000"/>
                </a:lnSpc>
                <a:spcBef>
                  <a:spcPct val="0"/>
                </a:spcBef>
                <a:spcAft>
                  <a:spcPct val="15000"/>
                </a:spcAft>
              </a:pPr>
              <a:endParaRPr lang="en-GB" sz="900" kern="1200" noProof="0">
                <a:solidFill>
                  <a:schemeClr val="tx1"/>
                </a:solidFill>
              </a:endParaRPr>
            </a:p>
          </p:txBody>
        </p:sp>
        <p:sp>
          <p:nvSpPr>
            <p:cNvPr id="24" name="Freeform: Shape 23">
              <a:extLst>
                <a:ext uri="{FF2B5EF4-FFF2-40B4-BE49-F238E27FC236}">
                  <a16:creationId xmlns:a16="http://schemas.microsoft.com/office/drawing/2014/main" id="{CF0CD729-8B9F-4D2D-71DC-DA97069E8102}"/>
                </a:ext>
              </a:extLst>
            </p:cNvPr>
            <p:cNvSpPr/>
            <p:nvPr/>
          </p:nvSpPr>
          <p:spPr>
            <a:xfrm>
              <a:off x="5993909" y="3806123"/>
              <a:ext cx="3125908" cy="3468966"/>
            </a:xfrm>
            <a:custGeom>
              <a:avLst/>
              <a:gdLst>
                <a:gd name="connsiteX0" fmla="*/ 0 w 1217572"/>
                <a:gd name="connsiteY0" fmla="*/ 0 h 3832658"/>
                <a:gd name="connsiteX1" fmla="*/ 1217572 w 1217572"/>
                <a:gd name="connsiteY1" fmla="*/ 0 h 3832658"/>
                <a:gd name="connsiteX2" fmla="*/ 1217572 w 1217572"/>
                <a:gd name="connsiteY2" fmla="*/ 3832658 h 3832658"/>
                <a:gd name="connsiteX3" fmla="*/ 0 w 1217572"/>
                <a:gd name="connsiteY3" fmla="*/ 3832658 h 3832658"/>
                <a:gd name="connsiteX4" fmla="*/ 0 w 1217572"/>
                <a:gd name="connsiteY4" fmla="*/ 0 h 38326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7572" h="3832658">
                  <a:moveTo>
                    <a:pt x="0" y="0"/>
                  </a:moveTo>
                  <a:lnTo>
                    <a:pt x="1217572" y="0"/>
                  </a:lnTo>
                  <a:lnTo>
                    <a:pt x="1217572" y="3832658"/>
                  </a:lnTo>
                  <a:lnTo>
                    <a:pt x="0" y="3832658"/>
                  </a:lnTo>
                  <a:lnTo>
                    <a:pt x="0" y="0"/>
                  </a:lnTo>
                  <a:close/>
                </a:path>
              </a:pathLst>
            </a:custGeom>
            <a:solidFill>
              <a:schemeClr val="bg1">
                <a:lumMod val="95000"/>
              </a:schemeClr>
            </a:solidFill>
            <a:ln w="9525">
              <a:solidFill>
                <a:schemeClr val="tx1"/>
              </a:solidFill>
            </a:ln>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49530" tIns="49530" rIns="49530" bIns="49530" numCol="1" spcCol="1270" anchor="b" anchorCtr="0">
              <a:noAutofit/>
            </a:bodyPr>
            <a:lstStyle/>
            <a:p>
              <a:pPr marL="0" lvl="1" defTabSz="444500">
                <a:lnSpc>
                  <a:spcPct val="90000"/>
                </a:lnSpc>
                <a:spcBef>
                  <a:spcPct val="0"/>
                </a:spcBef>
                <a:spcAft>
                  <a:spcPct val="15000"/>
                </a:spcAft>
              </a:pPr>
              <a:endParaRPr lang="en-GB" sz="300" kern="1200" noProof="0">
                <a:solidFill>
                  <a:schemeClr val="tx1"/>
                </a:solidFill>
              </a:endParaRPr>
            </a:p>
          </p:txBody>
        </p:sp>
      </p:grpSp>
      <p:sp>
        <p:nvSpPr>
          <p:cNvPr id="2" name="Rectangle 1">
            <a:extLst>
              <a:ext uri="{FF2B5EF4-FFF2-40B4-BE49-F238E27FC236}">
                <a16:creationId xmlns:a16="http://schemas.microsoft.com/office/drawing/2014/main" id="{82ECE5C9-AEA2-1028-ABBB-FA755965AD4D}"/>
              </a:ext>
            </a:extLst>
          </p:cNvPr>
          <p:cNvSpPr/>
          <p:nvPr/>
        </p:nvSpPr>
        <p:spPr>
          <a:xfrm>
            <a:off x="1950648" y="374965"/>
            <a:ext cx="8290704" cy="131636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400" b="1">
                <a:solidFill>
                  <a:schemeClr val="tx1"/>
                </a:solidFill>
                <a:latin typeface="Aptos ExtraBold" panose="020B0004020202020204" pitchFamily="34" charset="0"/>
                <a:ea typeface="ADLaM Display" panose="02010000000000000000" pitchFamily="2" charset="0"/>
                <a:cs typeface="ADLaM Display" panose="02010000000000000000" pitchFamily="2" charset="0"/>
              </a:rPr>
              <a:t>AGRHYMET Main Activity 2</a:t>
            </a:r>
            <a:endParaRPr lang="en-GB" sz="3600" b="1">
              <a:solidFill>
                <a:schemeClr val="tx1"/>
              </a:solidFill>
              <a:latin typeface="Aptos ExtraBold" panose="020B0004020202020204" pitchFamily="34" charset="0"/>
              <a:ea typeface="ADLaM Display" panose="02010000000000000000" pitchFamily="2" charset="0"/>
              <a:cs typeface="ADLaM Display" panose="02010000000000000000" pitchFamily="2" charset="0"/>
            </a:endParaRPr>
          </a:p>
          <a:p>
            <a:pPr algn="ctr"/>
            <a:r>
              <a:rPr lang="en-GB" b="1">
                <a:solidFill>
                  <a:schemeClr val="tx1"/>
                </a:solidFill>
              </a:rPr>
              <a:t>Strengthening the Capacities of National Meteorological and Hydrological Services </a:t>
            </a:r>
            <a:endParaRPr lang="en-GB">
              <a:solidFill>
                <a:schemeClr val="tx1"/>
              </a:solidFill>
            </a:endParaRPr>
          </a:p>
        </p:txBody>
      </p:sp>
      <p:sp>
        <p:nvSpPr>
          <p:cNvPr id="6" name="Oval 5">
            <a:extLst>
              <a:ext uri="{FF2B5EF4-FFF2-40B4-BE49-F238E27FC236}">
                <a16:creationId xmlns:a16="http://schemas.microsoft.com/office/drawing/2014/main" id="{EDF61630-7DD3-700D-C395-43478D86849A}"/>
              </a:ext>
            </a:extLst>
          </p:cNvPr>
          <p:cNvSpPr/>
          <p:nvPr/>
        </p:nvSpPr>
        <p:spPr>
          <a:xfrm>
            <a:off x="8643265" y="1564846"/>
            <a:ext cx="981374" cy="946453"/>
          </a:xfrm>
          <a:prstGeom prst="ellipse">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GB"/>
          </a:p>
        </p:txBody>
      </p:sp>
      <p:sp>
        <p:nvSpPr>
          <p:cNvPr id="3" name="Oval 2">
            <a:extLst>
              <a:ext uri="{FF2B5EF4-FFF2-40B4-BE49-F238E27FC236}">
                <a16:creationId xmlns:a16="http://schemas.microsoft.com/office/drawing/2014/main" id="{49396B9C-061D-3233-0958-297399F75093}"/>
              </a:ext>
            </a:extLst>
          </p:cNvPr>
          <p:cNvSpPr/>
          <p:nvPr/>
        </p:nvSpPr>
        <p:spPr>
          <a:xfrm>
            <a:off x="3128625" y="1564846"/>
            <a:ext cx="981374" cy="946453"/>
          </a:xfrm>
          <a:prstGeom prst="ellipse">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GB"/>
          </a:p>
        </p:txBody>
      </p:sp>
      <p:sp>
        <p:nvSpPr>
          <p:cNvPr id="17" name="TextBox 16">
            <a:extLst>
              <a:ext uri="{FF2B5EF4-FFF2-40B4-BE49-F238E27FC236}">
                <a16:creationId xmlns:a16="http://schemas.microsoft.com/office/drawing/2014/main" id="{986A8092-19DE-F202-9497-4FCB27D25CF2}"/>
              </a:ext>
            </a:extLst>
          </p:cNvPr>
          <p:cNvSpPr txBox="1"/>
          <p:nvPr/>
        </p:nvSpPr>
        <p:spPr>
          <a:xfrm>
            <a:off x="7367552" y="2904379"/>
            <a:ext cx="3294856" cy="2554545"/>
          </a:xfrm>
          <a:prstGeom prst="rect">
            <a:avLst/>
          </a:prstGeom>
          <a:noFill/>
        </p:spPr>
        <p:txBody>
          <a:bodyPr wrap="square">
            <a:spAutoFit/>
          </a:bodyPr>
          <a:lstStyle/>
          <a:p>
            <a:pPr marL="0" marR="0" lvl="0" indent="0" defTabSz="577850" rtl="0" eaLnBrk="1" fontAlgn="auto" latinLnBrk="0" hangingPunct="1">
              <a:lnSpc>
                <a:spcPct val="100000"/>
              </a:lnSpc>
              <a:spcBef>
                <a:spcPct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ptos Display" panose="02110004020202020204"/>
                <a:ea typeface="+mn-ea"/>
                <a:cs typeface="+mn-cs"/>
              </a:rPr>
              <a:t>Activity 2.2.</a:t>
            </a:r>
          </a:p>
          <a:p>
            <a:pPr marL="0" marR="0" lvl="0" indent="0" defTabSz="914400" rtl="0" eaLnBrk="1" fontAlgn="auto" latinLnBrk="0" hangingPunct="1">
              <a:lnSpc>
                <a:spcPct val="100000"/>
              </a:lnSpc>
              <a:spcBef>
                <a:spcPts val="0"/>
              </a:spcBef>
              <a:spcAft>
                <a:spcPts val="120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Aptos ExtraBold" panose="020B0004020202020204" pitchFamily="34" charset="0"/>
                <a:ea typeface="+mn-ea"/>
                <a:cs typeface="+mn-cs"/>
              </a:rPr>
              <a:t>Develop updated training modules and operational guidelines</a:t>
            </a:r>
          </a:p>
          <a:p>
            <a:pPr marL="171450" indent="-171450">
              <a:buFont typeface="Arial" panose="020B0604020202020204" pitchFamily="34" charset="0"/>
              <a:buChar char="•"/>
            </a:pPr>
            <a:r>
              <a:rPr lang="en-GB" sz="1200" dirty="0">
                <a:latin typeface="+mj-lt"/>
              </a:rPr>
              <a:t>Guidelines to promote consistency and long-term technical skills across participating NMHSs. </a:t>
            </a:r>
          </a:p>
          <a:p>
            <a:pPr marL="171450" indent="-171450">
              <a:buFont typeface="Arial" panose="020B0604020202020204" pitchFamily="34" charset="0"/>
              <a:buChar char="•"/>
            </a:pPr>
            <a:r>
              <a:rPr lang="en-GB" sz="1200" dirty="0">
                <a:latin typeface="+mj-lt"/>
              </a:rPr>
              <a:t>These modules will include advanced user-oriented climate, hydrological and agrometeorological S2S forecasts. </a:t>
            </a:r>
          </a:p>
        </p:txBody>
      </p:sp>
      <p:sp>
        <p:nvSpPr>
          <p:cNvPr id="25" name="TextBox 24">
            <a:extLst>
              <a:ext uri="{FF2B5EF4-FFF2-40B4-BE49-F238E27FC236}">
                <a16:creationId xmlns:a16="http://schemas.microsoft.com/office/drawing/2014/main" id="{F448E301-7D35-53FF-55A5-8BAB247CE635}"/>
              </a:ext>
            </a:extLst>
          </p:cNvPr>
          <p:cNvSpPr txBox="1"/>
          <p:nvPr/>
        </p:nvSpPr>
        <p:spPr>
          <a:xfrm>
            <a:off x="1145706" y="2625662"/>
            <a:ext cx="5294330" cy="2708434"/>
          </a:xfrm>
          <a:prstGeom prst="rect">
            <a:avLst/>
          </a:prstGeom>
          <a:noFill/>
        </p:spPr>
        <p:txBody>
          <a:bodyPr wrap="square">
            <a:spAutoFit/>
          </a:bodyPr>
          <a:lstStyle/>
          <a:p>
            <a:pPr marL="0" marR="0" lvl="0" indent="0" defTabSz="577850" rtl="0" eaLnBrk="1" fontAlgn="auto" latinLnBrk="0" hangingPunct="1">
              <a:lnSpc>
                <a:spcPct val="100000"/>
              </a:lnSpc>
              <a:spcBef>
                <a:spcPct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Aptos Display" panose="02110004020202020204"/>
                <a:ea typeface="+mn-ea"/>
                <a:cs typeface="+mn-cs"/>
              </a:rPr>
              <a:t>Activity 2.1.</a:t>
            </a:r>
          </a:p>
          <a:p>
            <a:pPr marL="0" marR="0" lvl="0" indent="0" defTabSz="914400" rtl="0" eaLnBrk="1" fontAlgn="auto" latinLnBrk="0" hangingPunct="1">
              <a:lnSpc>
                <a:spcPct val="100000"/>
              </a:lnSpc>
              <a:spcBef>
                <a:spcPts val="0"/>
              </a:spcBef>
              <a:spcAft>
                <a:spcPts val="120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Aptos ExtraBold" panose="020B0004020202020204" pitchFamily="34" charset="0"/>
                <a:ea typeface="+mn-ea"/>
                <a:cs typeface="+mn-cs"/>
              </a:rPr>
              <a:t>Conduct Regional Workshops and National On-Site Trainings to Strengthen Capacities</a:t>
            </a:r>
          </a:p>
          <a:p>
            <a:pPr marL="171450" marR="0" lvl="0" indent="-171450"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mj-lt"/>
                <a:ea typeface="+mn-ea"/>
                <a:cs typeface="+mn-cs"/>
              </a:rPr>
              <a:t>During the initial phase of WISER-PASS, </a:t>
            </a:r>
            <a:r>
              <a:rPr kumimoji="0" lang="en-GB" sz="1200" b="1" i="0" u="none" strike="noStrike" kern="1200" cap="none" spc="0" normalizeH="0" baseline="0" noProof="0" dirty="0">
                <a:ln>
                  <a:noFill/>
                </a:ln>
                <a:solidFill>
                  <a:prstClr val="black"/>
                </a:solidFill>
                <a:effectLst/>
                <a:uLnTx/>
                <a:uFillTx/>
                <a:latin typeface="+mj-lt"/>
                <a:ea typeface="+mn-ea"/>
                <a:cs typeface="+mn-cs"/>
              </a:rPr>
              <a:t>one regional training workshop will be organised for experts from the 17 National Meteorological Services </a:t>
            </a:r>
            <a:r>
              <a:rPr kumimoji="0" lang="en-GB" sz="1200" b="0" i="0" u="none" strike="noStrike" kern="1200" cap="none" spc="0" normalizeH="0" baseline="0" noProof="0" dirty="0">
                <a:ln>
                  <a:noFill/>
                </a:ln>
                <a:solidFill>
                  <a:prstClr val="black"/>
                </a:solidFill>
                <a:effectLst/>
                <a:uLnTx/>
                <a:uFillTx/>
                <a:latin typeface="+mj-lt"/>
                <a:ea typeface="+mn-ea"/>
                <a:cs typeface="+mn-cs"/>
              </a:rPr>
              <a:t>of West Africa and the Sahel.</a:t>
            </a:r>
          </a:p>
          <a:p>
            <a:pPr marL="171450" marR="0" lvl="0" indent="-171450"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mj-lt"/>
                <a:ea typeface="+mn-ea"/>
                <a:cs typeface="+mn-cs"/>
              </a:rPr>
              <a:t>The workshop will focus on </a:t>
            </a:r>
            <a:r>
              <a:rPr kumimoji="0" lang="en-GB" sz="1200" b="1" i="0" u="none" strike="noStrike" kern="1200" cap="none" spc="0" normalizeH="0" baseline="0" noProof="0" dirty="0">
                <a:ln>
                  <a:noFill/>
                </a:ln>
                <a:solidFill>
                  <a:prstClr val="black"/>
                </a:solidFill>
                <a:effectLst/>
                <a:uLnTx/>
                <a:uFillTx/>
                <a:latin typeface="+mj-lt"/>
                <a:ea typeface="+mn-ea"/>
                <a:cs typeface="+mn-cs"/>
              </a:rPr>
              <a:t>training</a:t>
            </a:r>
            <a:r>
              <a:rPr kumimoji="0" lang="en-GB" sz="1200" b="0" i="0" u="none" strike="noStrike" kern="1200" cap="none" spc="0" normalizeH="0" baseline="0" noProof="0" dirty="0">
                <a:ln>
                  <a:noFill/>
                </a:ln>
                <a:solidFill>
                  <a:prstClr val="black"/>
                </a:solidFill>
                <a:effectLst/>
                <a:uLnTx/>
                <a:uFillTx/>
                <a:latin typeface="+mj-lt"/>
                <a:ea typeface="+mn-ea"/>
                <a:cs typeface="+mn-cs"/>
              </a:rPr>
              <a:t> </a:t>
            </a:r>
            <a:r>
              <a:rPr kumimoji="0" lang="en-GB" sz="1200" b="1" i="0" u="none" strike="noStrike" kern="1200" cap="none" spc="0" normalizeH="0" baseline="0" noProof="0" dirty="0">
                <a:ln>
                  <a:noFill/>
                </a:ln>
                <a:solidFill>
                  <a:prstClr val="black"/>
                </a:solidFill>
                <a:effectLst/>
                <a:uLnTx/>
                <a:uFillTx/>
                <a:latin typeface="+mj-lt"/>
                <a:ea typeface="+mn-ea"/>
                <a:cs typeface="+mn-cs"/>
              </a:rPr>
              <a:t>agrometeorologists</a:t>
            </a:r>
            <a:r>
              <a:rPr kumimoji="0" lang="en-GB" sz="1200" b="0" i="0" u="none" strike="noStrike" kern="1200" cap="none" spc="0" normalizeH="0" baseline="0" noProof="0" dirty="0">
                <a:ln>
                  <a:noFill/>
                </a:ln>
                <a:solidFill>
                  <a:prstClr val="black"/>
                </a:solidFill>
                <a:effectLst/>
                <a:uLnTx/>
                <a:uFillTx/>
                <a:latin typeface="+mj-lt"/>
                <a:ea typeface="+mn-ea"/>
                <a:cs typeface="+mn-cs"/>
              </a:rPr>
              <a:t> to strengthen their operational capacity and mastery of new forecasting tools.</a:t>
            </a:r>
          </a:p>
          <a:p>
            <a:pPr marL="171450" marR="0" lvl="0" indent="-171450"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mj-lt"/>
                <a:ea typeface="+mn-ea"/>
                <a:cs typeface="+mn-cs"/>
              </a:rPr>
              <a:t>In addition, </a:t>
            </a:r>
            <a:r>
              <a:rPr kumimoji="0" lang="en-GB" sz="1200" b="1" i="0" u="none" strike="noStrike" kern="1200" cap="none" spc="0" normalizeH="0" baseline="0" noProof="0" dirty="0">
                <a:ln>
                  <a:noFill/>
                </a:ln>
                <a:solidFill>
                  <a:prstClr val="black"/>
                </a:solidFill>
                <a:effectLst/>
                <a:uLnTx/>
                <a:uFillTx/>
                <a:latin typeface="+mj-lt"/>
                <a:ea typeface="+mn-ea"/>
                <a:cs typeface="+mn-cs"/>
              </a:rPr>
              <a:t>two national on-site trainings will be held in Guinea </a:t>
            </a:r>
            <a:r>
              <a:rPr kumimoji="0" lang="en-GB" sz="1200" b="0" i="0" u="none" strike="noStrike" kern="1200" cap="none" spc="0" normalizeH="0" baseline="0" noProof="0" dirty="0">
                <a:ln>
                  <a:noFill/>
                </a:ln>
                <a:solidFill>
                  <a:prstClr val="black"/>
                </a:solidFill>
                <a:effectLst/>
                <a:uLnTx/>
                <a:uFillTx/>
                <a:latin typeface="+mj-lt"/>
                <a:ea typeface="+mn-ea"/>
                <a:cs typeface="+mn-cs"/>
              </a:rPr>
              <a:t>and </a:t>
            </a:r>
            <a:r>
              <a:rPr kumimoji="0" lang="en-GB" sz="1200" b="1" i="0" u="none" strike="noStrike" kern="1200" cap="none" spc="0" normalizeH="0" baseline="0" noProof="0" dirty="0">
                <a:ln>
                  <a:noFill/>
                </a:ln>
                <a:solidFill>
                  <a:prstClr val="black"/>
                </a:solidFill>
                <a:effectLst/>
                <a:uLnTx/>
                <a:uFillTx/>
                <a:latin typeface="+mj-lt"/>
                <a:ea typeface="+mn-ea"/>
                <a:cs typeface="+mn-cs"/>
              </a:rPr>
              <a:t>Ghana</a:t>
            </a:r>
            <a:r>
              <a:rPr kumimoji="0" lang="en-GB" sz="1200" b="0" i="0" u="none" strike="noStrike" kern="1200" cap="none" spc="0" normalizeH="0" baseline="0" noProof="0" dirty="0">
                <a:ln>
                  <a:noFill/>
                </a:ln>
                <a:solidFill>
                  <a:prstClr val="black"/>
                </a:solidFill>
                <a:effectLst/>
                <a:uLnTx/>
                <a:uFillTx/>
                <a:latin typeface="+mj-lt"/>
                <a:ea typeface="+mn-ea"/>
                <a:cs typeface="+mn-cs"/>
              </a:rPr>
              <a:t> to provide hands-on learning opportunities for a large number of participants.</a:t>
            </a:r>
          </a:p>
        </p:txBody>
      </p:sp>
      <p:sp>
        <p:nvSpPr>
          <p:cNvPr id="26" name="Rectangle 25">
            <a:extLst>
              <a:ext uri="{FF2B5EF4-FFF2-40B4-BE49-F238E27FC236}">
                <a16:creationId xmlns:a16="http://schemas.microsoft.com/office/drawing/2014/main" id="{B36EB02A-B866-4913-D7FB-297129531C9B}"/>
              </a:ext>
            </a:extLst>
          </p:cNvPr>
          <p:cNvSpPr/>
          <p:nvPr/>
        </p:nvSpPr>
        <p:spPr>
          <a:xfrm>
            <a:off x="1031112" y="5778758"/>
            <a:ext cx="9875539" cy="257739"/>
          </a:xfrm>
          <a:prstGeom prst="rect">
            <a:avLst/>
          </a:prstGeom>
          <a:solidFill>
            <a:schemeClr val="bg1">
              <a:lumMod val="95000"/>
            </a:schemeClr>
          </a:solidFill>
          <a:ln w="127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tx1"/>
                </a:solidFill>
                <a:latin typeface="+mj-lt"/>
              </a:rPr>
              <a:t>Intermediate Outcome 2</a:t>
            </a:r>
          </a:p>
        </p:txBody>
      </p:sp>
      <p:pic>
        <p:nvPicPr>
          <p:cNvPr id="9" name="Picture 8" descr="Le Centre régional AGRHYMET recrute pour ce poste (13 Août 2022) - YOP ...">
            <a:extLst>
              <a:ext uri="{FF2B5EF4-FFF2-40B4-BE49-F238E27FC236}">
                <a16:creationId xmlns:a16="http://schemas.microsoft.com/office/drawing/2014/main" id="{C49EE84C-814E-1E53-0C08-0E7980737958}"/>
              </a:ext>
            </a:extLst>
          </p:cNvPr>
          <p:cNvPicPr>
            <a:picLocks noChangeAspect="1" noChangeArrowheads="1"/>
          </p:cNvPicPr>
          <p:nvPr/>
        </p:nvPicPr>
        <p:blipFill rotWithShape="1">
          <a:blip r:embed="rId4">
            <a:extLst>
              <a:ext uri="{BEBA8EAE-BF5A-486C-A8C5-ECC9F3942E4B}">
                <a14:imgProps xmlns:a14="http://schemas.microsoft.com/office/drawing/2010/main">
                  <a14:imgLayer r:embed="rId5">
                    <a14:imgEffect>
                      <a14:backgroundRemoval t="7500" b="89500" l="16000" r="83625">
                        <a14:foregroundMark x1="44500" y1="22250" x2="49875" y2="35750"/>
                        <a14:foregroundMark x1="37500" y1="13250" x2="37500" y2="13250"/>
                        <a14:foregroundMark x1="42500" y1="8000" x2="42500" y2="8000"/>
                        <a14:foregroundMark x1="45500" y1="7500" x2="45500" y2="7500"/>
                        <a14:foregroundMark x1="49500" y1="7500" x2="49500" y2="7500"/>
                        <a14:foregroundMark x1="54250" y1="9000" x2="54250" y2="9000"/>
                        <a14:foregroundMark x1="38500" y1="23500" x2="38500" y2="23500"/>
                        <a14:foregroundMark x1="51500" y1="42500" x2="51500" y2="42500"/>
                        <a14:foregroundMark x1="20500" y1="81750" x2="20500" y2="81750"/>
                        <a14:foregroundMark x1="16000" y1="88500" x2="18250" y2="74250"/>
                        <a14:foregroundMark x1="25000" y1="75750" x2="24375" y2="84750"/>
                        <a14:foregroundMark x1="24375" y1="84750" x2="24625" y2="85250"/>
                        <a14:foregroundMark x1="30375" y1="76500" x2="26625" y2="74500"/>
                        <a14:foregroundMark x1="26875" y1="89500" x2="30000" y2="89000"/>
                        <a14:foregroundMark x1="34375" y1="75500" x2="34250" y2="86250"/>
                        <a14:foregroundMark x1="43250" y1="75750" x2="43250" y2="75750"/>
                        <a14:foregroundMark x1="42625" y1="75000" x2="43000" y2="86750"/>
                        <a14:foregroundMark x1="51500" y1="75750" x2="53500" y2="83500"/>
                        <a14:foregroundMark x1="59750" y1="73750" x2="61875" y2="84750"/>
                        <a14:foregroundMark x1="65750" y1="74000" x2="66250" y2="87000"/>
                        <a14:foregroundMark x1="70625" y1="75750" x2="71125" y2="89000"/>
                        <a14:foregroundMark x1="79750" y1="75250" x2="80000" y2="83250"/>
                        <a14:foregroundMark x1="58750" y1="76250" x2="59125" y2="84250"/>
                        <a14:foregroundMark x1="64750" y1="75000" x2="64750" y2="75000"/>
                        <a14:foregroundMark x1="65000" y1="78000" x2="63500" y2="85250"/>
                        <a14:foregroundMark x1="83625" y1="75250" x2="83625" y2="75250"/>
                        <a14:foregroundMark x1="53750" y1="80250" x2="55000" y2="77500"/>
                      </a14:backgroundRemoval>
                    </a14:imgEffect>
                  </a14:imgLayer>
                </a14:imgProps>
              </a:ext>
              <a:ext uri="{28A0092B-C50C-407E-A947-70E740481C1C}">
                <a14:useLocalDpi xmlns:a14="http://schemas.microsoft.com/office/drawing/2010/main" val="0"/>
              </a:ext>
            </a:extLst>
          </a:blip>
          <a:srcRect l="14514" t="2902" r="14802" b="7509"/>
          <a:stretch>
            <a:fillRect/>
          </a:stretch>
        </p:blipFill>
        <p:spPr bwMode="auto">
          <a:xfrm>
            <a:off x="10360256" y="352517"/>
            <a:ext cx="1574569" cy="997833"/>
          </a:xfrm>
          <a:prstGeom prst="rect">
            <a:avLst/>
          </a:prstGeom>
          <a:noFill/>
          <a:extLst>
            <a:ext uri="{909E8E84-426E-40DD-AFC4-6F175D3DCCD1}">
              <a14:hiddenFill xmlns:a14="http://schemas.microsoft.com/office/drawing/2010/main">
                <a:solidFill>
                  <a:srgbClr val="FFFFFF"/>
                </a:solidFill>
              </a14:hiddenFill>
            </a:ext>
          </a:extLst>
        </p:spPr>
      </p:pic>
      <p:pic>
        <p:nvPicPr>
          <p:cNvPr id="5" name="Graphic 4" descr="Teacher with solid fill">
            <a:extLst>
              <a:ext uri="{FF2B5EF4-FFF2-40B4-BE49-F238E27FC236}">
                <a16:creationId xmlns:a16="http://schemas.microsoft.com/office/drawing/2014/main" id="{2FE0C9C0-EA68-C421-8610-D32AF2CAFDE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210270" y="1649417"/>
            <a:ext cx="790232" cy="790232"/>
          </a:xfrm>
          <a:prstGeom prst="rect">
            <a:avLst/>
          </a:prstGeom>
        </p:spPr>
      </p:pic>
      <p:pic>
        <p:nvPicPr>
          <p:cNvPr id="13" name="Graphic 12" descr="Books on shelf with solid fill">
            <a:extLst>
              <a:ext uri="{FF2B5EF4-FFF2-40B4-BE49-F238E27FC236}">
                <a16:creationId xmlns:a16="http://schemas.microsoft.com/office/drawing/2014/main" id="{832E86F5-216E-7D7D-D41A-ED2DC41FA23D}"/>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772346" y="1654678"/>
            <a:ext cx="723212" cy="723212"/>
          </a:xfrm>
          <a:prstGeom prst="rect">
            <a:avLst/>
          </a:prstGeom>
        </p:spPr>
      </p:pic>
      <p:sp>
        <p:nvSpPr>
          <p:cNvPr id="4" name="Oval 3">
            <a:extLst>
              <a:ext uri="{FF2B5EF4-FFF2-40B4-BE49-F238E27FC236}">
                <a16:creationId xmlns:a16="http://schemas.microsoft.com/office/drawing/2014/main" id="{D689CF59-AF9B-956F-B463-7A99FDF67ADD}"/>
              </a:ext>
            </a:extLst>
          </p:cNvPr>
          <p:cNvSpPr/>
          <p:nvPr/>
        </p:nvSpPr>
        <p:spPr>
          <a:xfrm>
            <a:off x="1162409" y="5406538"/>
            <a:ext cx="320508" cy="312821"/>
          </a:xfrm>
          <a:prstGeom prst="ellipse">
            <a:avLst/>
          </a:prstGeom>
          <a:solidFill>
            <a:srgbClr val="BAD260"/>
          </a:solidFill>
          <a:ln>
            <a:solidFill>
              <a:srgbClr val="BAD2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a:solidFill>
                  <a:schemeClr val="tx1"/>
                </a:solidFill>
                <a:latin typeface="+mj-lt"/>
              </a:rPr>
              <a:t>2</a:t>
            </a:r>
          </a:p>
        </p:txBody>
      </p:sp>
      <p:sp>
        <p:nvSpPr>
          <p:cNvPr id="10" name="Oval 9">
            <a:extLst>
              <a:ext uri="{FF2B5EF4-FFF2-40B4-BE49-F238E27FC236}">
                <a16:creationId xmlns:a16="http://schemas.microsoft.com/office/drawing/2014/main" id="{D2D8DFD2-7A3C-8696-5C50-7294E1DCA71A}"/>
              </a:ext>
            </a:extLst>
          </p:cNvPr>
          <p:cNvSpPr/>
          <p:nvPr/>
        </p:nvSpPr>
        <p:spPr>
          <a:xfrm>
            <a:off x="7282733" y="5368757"/>
            <a:ext cx="320508" cy="312821"/>
          </a:xfrm>
          <a:prstGeom prst="ellipse">
            <a:avLst/>
          </a:prstGeom>
          <a:solidFill>
            <a:srgbClr val="5EC0EE"/>
          </a:solidFill>
          <a:ln>
            <a:solidFill>
              <a:srgbClr val="5EC0E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a:solidFill>
                  <a:schemeClr val="tx1"/>
                </a:solidFill>
                <a:latin typeface="+mj-lt"/>
              </a:rPr>
              <a:t>3</a:t>
            </a:r>
          </a:p>
        </p:txBody>
      </p:sp>
    </p:spTree>
    <p:extLst>
      <p:ext uri="{BB962C8B-B14F-4D97-AF65-F5344CB8AC3E}">
        <p14:creationId xmlns:p14="http://schemas.microsoft.com/office/powerpoint/2010/main" val="4092339163"/>
      </p:ext>
    </p:extLst>
  </p:cSld>
  <p:clrMapOvr>
    <a:masterClrMapping/>
  </p:clrMapOvr>
  <p:extLst>
    <p:ext uri="{6950BFC3-D8DA-4A85-94F7-54DA5524770B}">
      <p188:commentRel xmlns:p188="http://schemas.microsoft.com/office/powerpoint/2018/8/main" r:id="rId3"/>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BE7A5C-601A-107E-33FA-75FE31CE1FF8}"/>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4F455A05-C5D8-97BA-630B-3EC2C17AADA2}"/>
              </a:ext>
            </a:extLst>
          </p:cNvPr>
          <p:cNvSpPr/>
          <p:nvPr/>
        </p:nvSpPr>
        <p:spPr>
          <a:xfrm>
            <a:off x="1283213" y="5958903"/>
            <a:ext cx="9948591" cy="240347"/>
          </a:xfrm>
          <a:prstGeom prst="rect">
            <a:avLst/>
          </a:prstGeom>
          <a:solidFill>
            <a:schemeClr val="bg1">
              <a:lumMod val="95000"/>
            </a:schemeClr>
          </a:solidFill>
          <a:ln w="1270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000" b="1">
                <a:solidFill>
                  <a:schemeClr val="tx1"/>
                </a:solidFill>
                <a:latin typeface="+mj-lt"/>
              </a:rPr>
              <a:t>Intermediate Outcome 2</a:t>
            </a:r>
          </a:p>
        </p:txBody>
      </p:sp>
      <p:sp>
        <p:nvSpPr>
          <p:cNvPr id="46" name="Freeform: Shape 45">
            <a:extLst>
              <a:ext uri="{FF2B5EF4-FFF2-40B4-BE49-F238E27FC236}">
                <a16:creationId xmlns:a16="http://schemas.microsoft.com/office/drawing/2014/main" id="{0DD453A9-613D-CDF1-D242-728B97D9074E}"/>
              </a:ext>
            </a:extLst>
          </p:cNvPr>
          <p:cNvSpPr/>
          <p:nvPr/>
        </p:nvSpPr>
        <p:spPr>
          <a:xfrm>
            <a:off x="7480959" y="2420952"/>
            <a:ext cx="3750845" cy="3400858"/>
          </a:xfrm>
          <a:custGeom>
            <a:avLst/>
            <a:gdLst>
              <a:gd name="connsiteX0" fmla="*/ 0 w 1217572"/>
              <a:gd name="connsiteY0" fmla="*/ 0 h 4351338"/>
              <a:gd name="connsiteX1" fmla="*/ 1217572 w 1217572"/>
              <a:gd name="connsiteY1" fmla="*/ 0 h 4351338"/>
              <a:gd name="connsiteX2" fmla="*/ 1217572 w 1217572"/>
              <a:gd name="connsiteY2" fmla="*/ 4351338 h 4351338"/>
              <a:gd name="connsiteX3" fmla="*/ 0 w 1217572"/>
              <a:gd name="connsiteY3" fmla="*/ 4351338 h 4351338"/>
              <a:gd name="connsiteX4" fmla="*/ 0 w 1217572"/>
              <a:gd name="connsiteY4" fmla="*/ 0 h 43513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7572" h="4351338">
                <a:moveTo>
                  <a:pt x="0" y="0"/>
                </a:moveTo>
                <a:lnTo>
                  <a:pt x="1217572" y="0"/>
                </a:lnTo>
                <a:lnTo>
                  <a:pt x="1217572" y="4351338"/>
                </a:lnTo>
                <a:lnTo>
                  <a:pt x="0" y="4351338"/>
                </a:lnTo>
                <a:lnTo>
                  <a:pt x="0" y="0"/>
                </a:lnTo>
                <a:close/>
              </a:path>
            </a:pathLst>
          </a:custGeom>
          <a:solidFill>
            <a:schemeClr val="bg1">
              <a:lumMod val="95000"/>
            </a:schemeClr>
          </a:solidFill>
          <a:ln w="9525">
            <a:solidFill>
              <a:schemeClr val="tx1"/>
            </a:solidFill>
          </a:ln>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49530" tIns="49530" rIns="49530" bIns="49530" numCol="1" spcCol="1270" anchor="b" anchorCtr="0">
            <a:noAutofit/>
          </a:bodyPr>
          <a:lstStyle/>
          <a:p>
            <a:pPr lvl="0" defTabSz="577850">
              <a:lnSpc>
                <a:spcPct val="90000"/>
              </a:lnSpc>
              <a:spcBef>
                <a:spcPct val="0"/>
              </a:spcBef>
              <a:spcAft>
                <a:spcPct val="35000"/>
              </a:spcAft>
            </a:pPr>
            <a:endParaRPr lang="en-GB" sz="1600">
              <a:solidFill>
                <a:schemeClr val="tx1"/>
              </a:solidFill>
            </a:endParaRPr>
          </a:p>
        </p:txBody>
      </p:sp>
      <p:sp>
        <p:nvSpPr>
          <p:cNvPr id="30" name="Oval 29">
            <a:extLst>
              <a:ext uri="{FF2B5EF4-FFF2-40B4-BE49-F238E27FC236}">
                <a16:creationId xmlns:a16="http://schemas.microsoft.com/office/drawing/2014/main" id="{9E8BC0C8-5E0B-6F35-D2BA-0E0432495407}"/>
              </a:ext>
            </a:extLst>
          </p:cNvPr>
          <p:cNvSpPr/>
          <p:nvPr/>
        </p:nvSpPr>
        <p:spPr>
          <a:xfrm>
            <a:off x="8979391" y="1858688"/>
            <a:ext cx="981374" cy="946453"/>
          </a:xfrm>
          <a:prstGeom prst="ellipse">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GB"/>
          </a:p>
        </p:txBody>
      </p:sp>
      <p:grpSp>
        <p:nvGrpSpPr>
          <p:cNvPr id="18" name="Group 17">
            <a:extLst>
              <a:ext uri="{FF2B5EF4-FFF2-40B4-BE49-F238E27FC236}">
                <a16:creationId xmlns:a16="http://schemas.microsoft.com/office/drawing/2014/main" id="{B75E309D-1859-DFC4-4FBA-88F1B7B88673}"/>
              </a:ext>
            </a:extLst>
          </p:cNvPr>
          <p:cNvGrpSpPr/>
          <p:nvPr/>
        </p:nvGrpSpPr>
        <p:grpSpPr>
          <a:xfrm>
            <a:off x="1283213" y="2420952"/>
            <a:ext cx="5983862" cy="3400859"/>
            <a:chOff x="1173815" y="3806122"/>
            <a:chExt cx="3592994" cy="3307215"/>
          </a:xfrm>
          <a:solidFill>
            <a:srgbClr val="BAD260"/>
          </a:solidFill>
        </p:grpSpPr>
        <p:sp>
          <p:nvSpPr>
            <p:cNvPr id="23" name="Freeform: Shape 22">
              <a:extLst>
                <a:ext uri="{FF2B5EF4-FFF2-40B4-BE49-F238E27FC236}">
                  <a16:creationId xmlns:a16="http://schemas.microsoft.com/office/drawing/2014/main" id="{FDD9B412-7765-5269-91DA-D565ADABF4E1}"/>
                </a:ext>
              </a:extLst>
            </p:cNvPr>
            <p:cNvSpPr/>
            <p:nvPr/>
          </p:nvSpPr>
          <p:spPr>
            <a:xfrm>
              <a:off x="1173815" y="3806123"/>
              <a:ext cx="2032848" cy="3307214"/>
            </a:xfrm>
            <a:custGeom>
              <a:avLst/>
              <a:gdLst>
                <a:gd name="connsiteX0" fmla="*/ 0 w 1217572"/>
                <a:gd name="connsiteY0" fmla="*/ 0 h 4351338"/>
                <a:gd name="connsiteX1" fmla="*/ 1217572 w 1217572"/>
                <a:gd name="connsiteY1" fmla="*/ 0 h 4351338"/>
                <a:gd name="connsiteX2" fmla="*/ 1217572 w 1217572"/>
                <a:gd name="connsiteY2" fmla="*/ 4351338 h 4351338"/>
                <a:gd name="connsiteX3" fmla="*/ 0 w 1217572"/>
                <a:gd name="connsiteY3" fmla="*/ 4351338 h 4351338"/>
                <a:gd name="connsiteX4" fmla="*/ 0 w 1217572"/>
                <a:gd name="connsiteY4" fmla="*/ 0 h 43513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7572" h="4351338">
                  <a:moveTo>
                    <a:pt x="0" y="0"/>
                  </a:moveTo>
                  <a:lnTo>
                    <a:pt x="1217572" y="0"/>
                  </a:lnTo>
                  <a:lnTo>
                    <a:pt x="1217572" y="4351338"/>
                  </a:lnTo>
                  <a:lnTo>
                    <a:pt x="0" y="4351338"/>
                  </a:lnTo>
                  <a:lnTo>
                    <a:pt x="0" y="0"/>
                  </a:lnTo>
                  <a:close/>
                </a:path>
              </a:pathLst>
            </a:custGeom>
            <a:solidFill>
              <a:schemeClr val="bg1">
                <a:lumMod val="95000"/>
              </a:schemeClr>
            </a:solidFill>
            <a:ln w="9525">
              <a:solidFill>
                <a:schemeClr val="tx1"/>
              </a:solidFill>
            </a:ln>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49530" tIns="49530" rIns="49530" bIns="49530" numCol="1" spcCol="1270" anchor="b" anchorCtr="0">
              <a:noAutofit/>
            </a:bodyPr>
            <a:lstStyle/>
            <a:p>
              <a:pPr defTabSz="577850">
                <a:lnSpc>
                  <a:spcPct val="90000"/>
                </a:lnSpc>
                <a:spcBef>
                  <a:spcPct val="0"/>
                </a:spcBef>
                <a:spcAft>
                  <a:spcPct val="35000"/>
                </a:spcAft>
              </a:pPr>
              <a:endParaRPr lang="en-GB" sz="1100" kern="1200" noProof="0">
                <a:solidFill>
                  <a:schemeClr val="tx1"/>
                </a:solidFill>
              </a:endParaRPr>
            </a:p>
          </p:txBody>
        </p:sp>
        <p:sp>
          <p:nvSpPr>
            <p:cNvPr id="24" name="Freeform: Shape 23">
              <a:extLst>
                <a:ext uri="{FF2B5EF4-FFF2-40B4-BE49-F238E27FC236}">
                  <a16:creationId xmlns:a16="http://schemas.microsoft.com/office/drawing/2014/main" id="{55D2C94D-8BC3-5411-2097-806B4D683EBF}"/>
                </a:ext>
              </a:extLst>
            </p:cNvPr>
            <p:cNvSpPr/>
            <p:nvPr/>
          </p:nvSpPr>
          <p:spPr>
            <a:xfrm>
              <a:off x="3335089" y="3806122"/>
              <a:ext cx="1431720" cy="3307214"/>
            </a:xfrm>
            <a:custGeom>
              <a:avLst/>
              <a:gdLst>
                <a:gd name="connsiteX0" fmla="*/ 0 w 1217572"/>
                <a:gd name="connsiteY0" fmla="*/ 0 h 3832658"/>
                <a:gd name="connsiteX1" fmla="*/ 1217572 w 1217572"/>
                <a:gd name="connsiteY1" fmla="*/ 0 h 3832658"/>
                <a:gd name="connsiteX2" fmla="*/ 1217572 w 1217572"/>
                <a:gd name="connsiteY2" fmla="*/ 3832658 h 3832658"/>
                <a:gd name="connsiteX3" fmla="*/ 0 w 1217572"/>
                <a:gd name="connsiteY3" fmla="*/ 3832658 h 3832658"/>
                <a:gd name="connsiteX4" fmla="*/ 0 w 1217572"/>
                <a:gd name="connsiteY4" fmla="*/ 0 h 38326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7572" h="3832658">
                  <a:moveTo>
                    <a:pt x="0" y="0"/>
                  </a:moveTo>
                  <a:lnTo>
                    <a:pt x="1217572" y="0"/>
                  </a:lnTo>
                  <a:lnTo>
                    <a:pt x="1217572" y="3832658"/>
                  </a:lnTo>
                  <a:lnTo>
                    <a:pt x="0" y="3832658"/>
                  </a:lnTo>
                  <a:lnTo>
                    <a:pt x="0" y="0"/>
                  </a:lnTo>
                  <a:close/>
                </a:path>
              </a:pathLst>
            </a:custGeom>
            <a:solidFill>
              <a:schemeClr val="bg1">
                <a:lumMod val="95000"/>
              </a:schemeClr>
            </a:solidFill>
            <a:ln w="9525">
              <a:solidFill>
                <a:schemeClr val="tx1"/>
              </a:solidFill>
            </a:ln>
            <a:sp3d/>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49530" tIns="49530" rIns="49530" bIns="49530" numCol="1" spcCol="1270" anchor="b" anchorCtr="0">
              <a:noAutofit/>
            </a:bodyPr>
            <a:lstStyle/>
            <a:p>
              <a:pPr defTabSz="577850">
                <a:lnSpc>
                  <a:spcPct val="90000"/>
                </a:lnSpc>
                <a:spcBef>
                  <a:spcPct val="0"/>
                </a:spcBef>
                <a:spcAft>
                  <a:spcPct val="35000"/>
                </a:spcAft>
              </a:pPr>
              <a:endParaRPr lang="en-GB" sz="1100" kern="1200" noProof="0">
                <a:solidFill>
                  <a:schemeClr val="tx1"/>
                </a:solidFill>
              </a:endParaRPr>
            </a:p>
          </p:txBody>
        </p:sp>
      </p:grpSp>
      <p:sp>
        <p:nvSpPr>
          <p:cNvPr id="6" name="Oval 5">
            <a:extLst>
              <a:ext uri="{FF2B5EF4-FFF2-40B4-BE49-F238E27FC236}">
                <a16:creationId xmlns:a16="http://schemas.microsoft.com/office/drawing/2014/main" id="{7CC6A861-9009-363A-EE99-7C7B062D7C4F}"/>
              </a:ext>
            </a:extLst>
          </p:cNvPr>
          <p:cNvSpPr/>
          <p:nvPr/>
        </p:nvSpPr>
        <p:spPr>
          <a:xfrm>
            <a:off x="5600773" y="1858688"/>
            <a:ext cx="981374" cy="946453"/>
          </a:xfrm>
          <a:prstGeom prst="ellipse">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GB"/>
          </a:p>
        </p:txBody>
      </p:sp>
      <p:sp>
        <p:nvSpPr>
          <p:cNvPr id="3" name="Oval 2">
            <a:extLst>
              <a:ext uri="{FF2B5EF4-FFF2-40B4-BE49-F238E27FC236}">
                <a16:creationId xmlns:a16="http://schemas.microsoft.com/office/drawing/2014/main" id="{1306497B-98F2-9CA8-3EAA-219B1DCD7E5A}"/>
              </a:ext>
            </a:extLst>
          </p:cNvPr>
          <p:cNvSpPr/>
          <p:nvPr/>
        </p:nvSpPr>
        <p:spPr>
          <a:xfrm>
            <a:off x="2541299" y="1839573"/>
            <a:ext cx="981374" cy="946453"/>
          </a:xfrm>
          <a:prstGeom prst="ellipse">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GB"/>
          </a:p>
        </p:txBody>
      </p:sp>
      <p:pic>
        <p:nvPicPr>
          <p:cNvPr id="9" name="Picture 8" descr="Le Centre régional AGRHYMET recrute pour ce poste (13 Août 2022) - YOP ...">
            <a:extLst>
              <a:ext uri="{FF2B5EF4-FFF2-40B4-BE49-F238E27FC236}">
                <a16:creationId xmlns:a16="http://schemas.microsoft.com/office/drawing/2014/main" id="{C938CBC6-540F-A123-9C9F-A405C0A1114A}"/>
              </a:ext>
            </a:extLst>
          </p:cNvPr>
          <p:cNvPicPr>
            <a:picLocks noChangeAspect="1" noChangeArrowheads="1"/>
          </p:cNvPicPr>
          <p:nvPr/>
        </p:nvPicPr>
        <p:blipFill rotWithShape="1">
          <a:blip r:embed="rId4">
            <a:extLst>
              <a:ext uri="{BEBA8EAE-BF5A-486C-A8C5-ECC9F3942E4B}">
                <a14:imgProps xmlns:a14="http://schemas.microsoft.com/office/drawing/2010/main">
                  <a14:imgLayer r:embed="rId5">
                    <a14:imgEffect>
                      <a14:backgroundRemoval t="7500" b="89500" l="16000" r="83625">
                        <a14:foregroundMark x1="44500" y1="22250" x2="49875" y2="35750"/>
                        <a14:foregroundMark x1="37500" y1="13250" x2="37500" y2="13250"/>
                        <a14:foregroundMark x1="42500" y1="8000" x2="42500" y2="8000"/>
                        <a14:foregroundMark x1="45500" y1="7500" x2="45500" y2="7500"/>
                        <a14:foregroundMark x1="49500" y1="7500" x2="49500" y2="7500"/>
                        <a14:foregroundMark x1="54250" y1="9000" x2="54250" y2="9000"/>
                        <a14:foregroundMark x1="38500" y1="23500" x2="38500" y2="23500"/>
                        <a14:foregroundMark x1="51500" y1="42500" x2="51500" y2="42500"/>
                        <a14:foregroundMark x1="20500" y1="81750" x2="20500" y2="81750"/>
                        <a14:foregroundMark x1="16000" y1="88500" x2="18250" y2="74250"/>
                        <a14:foregroundMark x1="25000" y1="75750" x2="24375" y2="84750"/>
                        <a14:foregroundMark x1="24375" y1="84750" x2="24625" y2="85250"/>
                        <a14:foregroundMark x1="30375" y1="76500" x2="26625" y2="74500"/>
                        <a14:foregroundMark x1="26875" y1="89500" x2="30000" y2="89000"/>
                        <a14:foregroundMark x1="34375" y1="75500" x2="34250" y2="86250"/>
                        <a14:foregroundMark x1="43250" y1="75750" x2="43250" y2="75750"/>
                        <a14:foregroundMark x1="42625" y1="75000" x2="43000" y2="86750"/>
                        <a14:foregroundMark x1="51500" y1="75750" x2="53500" y2="83500"/>
                        <a14:foregroundMark x1="59750" y1="73750" x2="61875" y2="84750"/>
                        <a14:foregroundMark x1="65750" y1="74000" x2="66250" y2="87000"/>
                        <a14:foregroundMark x1="70625" y1="75750" x2="71125" y2="89000"/>
                        <a14:foregroundMark x1="79750" y1="75250" x2="80000" y2="83250"/>
                        <a14:foregroundMark x1="58750" y1="76250" x2="59125" y2="84250"/>
                        <a14:foregroundMark x1="64750" y1="75000" x2="64750" y2="75000"/>
                        <a14:foregroundMark x1="65000" y1="78000" x2="63500" y2="85250"/>
                        <a14:foregroundMark x1="83625" y1="75250" x2="83625" y2="75250"/>
                        <a14:foregroundMark x1="53750" y1="80250" x2="55000" y2="77500"/>
                      </a14:backgroundRemoval>
                    </a14:imgEffect>
                  </a14:imgLayer>
                </a14:imgProps>
              </a:ext>
              <a:ext uri="{28A0092B-C50C-407E-A947-70E740481C1C}">
                <a14:useLocalDpi xmlns:a14="http://schemas.microsoft.com/office/drawing/2010/main" val="0"/>
              </a:ext>
            </a:extLst>
          </a:blip>
          <a:srcRect l="14514" t="2902" r="14802" b="7509"/>
          <a:stretch>
            <a:fillRect/>
          </a:stretch>
        </p:blipFill>
        <p:spPr bwMode="auto">
          <a:xfrm>
            <a:off x="10360256" y="352517"/>
            <a:ext cx="1574569" cy="997833"/>
          </a:xfrm>
          <a:prstGeom prst="rect">
            <a:avLst/>
          </a:prstGeom>
          <a:noFill/>
          <a:extLst>
            <a:ext uri="{909E8E84-426E-40DD-AFC4-6F175D3DCCD1}">
              <a14:hiddenFill xmlns:a14="http://schemas.microsoft.com/office/drawing/2010/main">
                <a:solidFill>
                  <a:srgbClr val="FFFFFF"/>
                </a:solidFill>
              </a14:hiddenFill>
            </a:ext>
          </a:extLst>
        </p:spPr>
      </p:pic>
      <p:sp>
        <p:nvSpPr>
          <p:cNvPr id="25" name="TextBox 24">
            <a:extLst>
              <a:ext uri="{FF2B5EF4-FFF2-40B4-BE49-F238E27FC236}">
                <a16:creationId xmlns:a16="http://schemas.microsoft.com/office/drawing/2014/main" id="{A7F3C3B0-E720-F84A-C9BA-D8E001620EFF}"/>
              </a:ext>
            </a:extLst>
          </p:cNvPr>
          <p:cNvSpPr txBox="1"/>
          <p:nvPr/>
        </p:nvSpPr>
        <p:spPr>
          <a:xfrm>
            <a:off x="1433864" y="2805141"/>
            <a:ext cx="3196242" cy="2699970"/>
          </a:xfrm>
          <a:prstGeom prst="rect">
            <a:avLst/>
          </a:prstGeom>
          <a:noFill/>
        </p:spPr>
        <p:txBody>
          <a:bodyPr wrap="square">
            <a:spAutoFit/>
          </a:bodyPr>
          <a:lstStyle/>
          <a:p>
            <a:pPr defTabSz="577850">
              <a:lnSpc>
                <a:spcPct val="90000"/>
              </a:lnSpc>
              <a:spcBef>
                <a:spcPct val="0"/>
              </a:spcBef>
              <a:spcAft>
                <a:spcPct val="35000"/>
              </a:spcAft>
            </a:pPr>
            <a:r>
              <a:rPr lang="en-GB" sz="1600" noProof="0" dirty="0">
                <a:solidFill>
                  <a:schemeClr val="tx1"/>
                </a:solidFill>
              </a:rPr>
              <a:t>Activity </a:t>
            </a:r>
            <a:r>
              <a:rPr lang="en-GB" sz="1600" dirty="0"/>
              <a:t>3.1</a:t>
            </a:r>
            <a:endParaRPr lang="en-GB" sz="1600" noProof="0" dirty="0">
              <a:solidFill>
                <a:schemeClr val="tx1"/>
              </a:solidFill>
            </a:endParaRPr>
          </a:p>
          <a:p>
            <a:r>
              <a:rPr lang="en-GB" sz="2000" b="1" dirty="0">
                <a:solidFill>
                  <a:schemeClr val="tx1"/>
                </a:solidFill>
                <a:latin typeface="Aptos ExtraBold" panose="020B0004020202020204" pitchFamily="34" charset="0"/>
              </a:rPr>
              <a:t>Regional Climate Outlook Forums (RCOFs)</a:t>
            </a:r>
            <a:endParaRPr lang="en-GB" sz="2000" dirty="0">
              <a:solidFill>
                <a:schemeClr val="tx1"/>
              </a:solidFill>
              <a:latin typeface="Aptos ExtraBold" panose="020B0004020202020204" pitchFamily="34" charset="0"/>
            </a:endParaRPr>
          </a:p>
          <a:p>
            <a:pPr marL="0" lvl="1" algn="ctr" defTabSz="444500">
              <a:lnSpc>
                <a:spcPct val="90000"/>
              </a:lnSpc>
              <a:spcBef>
                <a:spcPct val="0"/>
              </a:spcBef>
              <a:spcAft>
                <a:spcPct val="15000"/>
              </a:spcAft>
            </a:pPr>
            <a:endParaRPr lang="en-GB" sz="1100" dirty="0"/>
          </a:p>
          <a:p>
            <a:pPr marL="0" lvl="1" defTabSz="444500">
              <a:spcBef>
                <a:spcPct val="0"/>
              </a:spcBef>
              <a:spcAft>
                <a:spcPct val="15000"/>
              </a:spcAft>
            </a:pPr>
            <a:r>
              <a:rPr lang="en-GB" sz="1100" kern="1200" noProof="0" dirty="0">
                <a:solidFill>
                  <a:schemeClr val="tx1"/>
                </a:solidFill>
              </a:rPr>
              <a:t>Coordination logistics and planning for </a:t>
            </a:r>
            <a:r>
              <a:rPr lang="en-GB" sz="1100" b="1" kern="1200" noProof="0" dirty="0">
                <a:solidFill>
                  <a:schemeClr val="tx1"/>
                </a:solidFill>
              </a:rPr>
              <a:t>RCOFs</a:t>
            </a:r>
            <a:r>
              <a:rPr lang="en-GB" sz="1100" kern="1200" noProof="0" dirty="0">
                <a:solidFill>
                  <a:schemeClr val="tx1"/>
                </a:solidFill>
              </a:rPr>
              <a:t>, including:</a:t>
            </a:r>
          </a:p>
          <a:p>
            <a:pPr marL="171450" lvl="1" indent="-171450" defTabSz="444500">
              <a:spcBef>
                <a:spcPct val="0"/>
              </a:spcBef>
              <a:spcAft>
                <a:spcPct val="15000"/>
              </a:spcAft>
              <a:buFont typeface="Arial" panose="020B0604020202020204" pitchFamily="34" charset="0"/>
              <a:buChar char="•"/>
            </a:pPr>
            <a:r>
              <a:rPr lang="en-GB" sz="1100" kern="1200" noProof="0" dirty="0">
                <a:solidFill>
                  <a:schemeClr val="tx1"/>
                </a:solidFill>
              </a:rPr>
              <a:t>venue selection</a:t>
            </a:r>
            <a:endParaRPr lang="en-GB" sz="1100" dirty="0"/>
          </a:p>
          <a:p>
            <a:pPr marL="171450" lvl="1" indent="-171450" defTabSz="444500">
              <a:spcBef>
                <a:spcPct val="0"/>
              </a:spcBef>
              <a:spcAft>
                <a:spcPct val="15000"/>
              </a:spcAft>
              <a:buFont typeface="Arial" panose="020B0604020202020204" pitchFamily="34" charset="0"/>
              <a:buChar char="•"/>
            </a:pPr>
            <a:r>
              <a:rPr lang="en-GB" sz="1100" kern="1200" noProof="0" dirty="0">
                <a:solidFill>
                  <a:schemeClr val="tx1"/>
                </a:solidFill>
              </a:rPr>
              <a:t>agenda development</a:t>
            </a:r>
          </a:p>
          <a:p>
            <a:pPr marL="171450" lvl="1" indent="-171450" defTabSz="444500">
              <a:spcBef>
                <a:spcPct val="0"/>
              </a:spcBef>
              <a:spcAft>
                <a:spcPct val="15000"/>
              </a:spcAft>
              <a:buFont typeface="Arial" panose="020B0604020202020204" pitchFamily="34" charset="0"/>
              <a:buChar char="•"/>
            </a:pPr>
            <a:r>
              <a:rPr lang="en-GB" sz="1100" kern="1200" noProof="0" dirty="0">
                <a:solidFill>
                  <a:schemeClr val="tx1"/>
                </a:solidFill>
              </a:rPr>
              <a:t>stakeholder invitations</a:t>
            </a:r>
          </a:p>
          <a:p>
            <a:pPr marL="171450" lvl="1" indent="-171450" defTabSz="444500">
              <a:spcBef>
                <a:spcPct val="0"/>
              </a:spcBef>
              <a:spcAft>
                <a:spcPct val="15000"/>
              </a:spcAft>
              <a:buFont typeface="Arial" panose="020B0604020202020204" pitchFamily="34" charset="0"/>
              <a:buChar char="•"/>
            </a:pPr>
            <a:r>
              <a:rPr lang="en-GB" sz="1100" kern="1200" noProof="0" dirty="0">
                <a:solidFill>
                  <a:schemeClr val="tx1"/>
                </a:solidFill>
              </a:rPr>
              <a:t>facilitation of technical session</a:t>
            </a:r>
          </a:p>
          <a:p>
            <a:pPr marL="171450" lvl="1" indent="-171450" defTabSz="444500">
              <a:spcBef>
                <a:spcPct val="0"/>
              </a:spcBef>
              <a:spcAft>
                <a:spcPct val="15000"/>
              </a:spcAft>
              <a:buFont typeface="Arial" panose="020B0604020202020204" pitchFamily="34" charset="0"/>
              <a:buChar char="•"/>
            </a:pPr>
            <a:r>
              <a:rPr lang="en-GB" sz="1100" kern="1200" noProof="0" dirty="0">
                <a:solidFill>
                  <a:schemeClr val="tx1"/>
                </a:solidFill>
              </a:rPr>
              <a:t>strengthening communication</a:t>
            </a:r>
            <a:endParaRPr lang="en-GB" sz="1100" dirty="0"/>
          </a:p>
          <a:p>
            <a:pPr marL="171450" lvl="1" indent="-171450" defTabSz="444500">
              <a:spcBef>
                <a:spcPct val="0"/>
              </a:spcBef>
              <a:spcAft>
                <a:spcPct val="15000"/>
              </a:spcAft>
              <a:buFont typeface="Arial" panose="020B0604020202020204" pitchFamily="34" charset="0"/>
              <a:buChar char="•"/>
            </a:pPr>
            <a:r>
              <a:rPr lang="en-GB" sz="1100" kern="1200" noProof="0" dirty="0">
                <a:solidFill>
                  <a:schemeClr val="tx1"/>
                </a:solidFill>
              </a:rPr>
              <a:t>developing post-RCOF reports</a:t>
            </a:r>
          </a:p>
        </p:txBody>
      </p:sp>
      <p:sp>
        <p:nvSpPr>
          <p:cNvPr id="28" name="TextBox 27">
            <a:extLst>
              <a:ext uri="{FF2B5EF4-FFF2-40B4-BE49-F238E27FC236}">
                <a16:creationId xmlns:a16="http://schemas.microsoft.com/office/drawing/2014/main" id="{A50D5F79-C616-0AFE-D1FB-F8D1014B6D62}"/>
              </a:ext>
            </a:extLst>
          </p:cNvPr>
          <p:cNvSpPr txBox="1"/>
          <p:nvPr/>
        </p:nvSpPr>
        <p:spPr>
          <a:xfrm>
            <a:off x="4930781" y="2927614"/>
            <a:ext cx="2283794" cy="2561470"/>
          </a:xfrm>
          <a:prstGeom prst="rect">
            <a:avLst/>
          </a:prstGeom>
          <a:noFill/>
        </p:spPr>
        <p:txBody>
          <a:bodyPr wrap="square">
            <a:spAutoFit/>
          </a:bodyPr>
          <a:lstStyle/>
          <a:p>
            <a:pPr defTabSz="577850">
              <a:spcBef>
                <a:spcPct val="0"/>
              </a:spcBef>
              <a:spcAft>
                <a:spcPct val="35000"/>
              </a:spcAft>
            </a:pPr>
            <a:r>
              <a:rPr lang="en-GB" sz="1600" dirty="0">
                <a:solidFill>
                  <a:schemeClr val="tx1"/>
                </a:solidFill>
              </a:rPr>
              <a:t>Activity 3.2</a:t>
            </a:r>
            <a:endParaRPr lang="en-GB" sz="1600" noProof="0" dirty="0">
              <a:solidFill>
                <a:schemeClr val="tx1"/>
              </a:solidFill>
            </a:endParaRPr>
          </a:p>
          <a:p>
            <a:pPr marL="0" lvl="0" indent="0" defTabSz="577850">
              <a:spcBef>
                <a:spcPct val="0"/>
              </a:spcBef>
              <a:spcAft>
                <a:spcPct val="35000"/>
              </a:spcAft>
              <a:buNone/>
            </a:pPr>
            <a:r>
              <a:rPr lang="en-GB" sz="2000" b="1" kern="1200" noProof="0" dirty="0">
                <a:solidFill>
                  <a:schemeClr val="tx1"/>
                </a:solidFill>
                <a:latin typeface="Aptos ExtraBold" panose="020B0004020202020204" pitchFamily="34" charset="0"/>
              </a:rPr>
              <a:t>User Interface Platforms (UIPs)</a:t>
            </a:r>
          </a:p>
          <a:p>
            <a:pPr marL="171450" lvl="0" indent="-171450" defTabSz="577850">
              <a:spcBef>
                <a:spcPct val="0"/>
              </a:spcBef>
              <a:spcAft>
                <a:spcPct val="35000"/>
              </a:spcAft>
              <a:buFont typeface="Arial" panose="020B0604020202020204" pitchFamily="34" charset="0"/>
              <a:buChar char="•"/>
            </a:pPr>
            <a:r>
              <a:rPr lang="en-GB" sz="1100" kern="1200" noProof="0" dirty="0">
                <a:solidFill>
                  <a:schemeClr val="tx1"/>
                </a:solidFill>
              </a:rPr>
              <a:t>Strengthen UIPs at regional and national levels</a:t>
            </a:r>
            <a:r>
              <a:rPr lang="en-GB" sz="1100" b="1" dirty="0"/>
              <a:t> </a:t>
            </a:r>
            <a:r>
              <a:rPr lang="en-GB" sz="1100" dirty="0"/>
              <a:t>by </a:t>
            </a:r>
            <a:r>
              <a:rPr lang="en-GB" sz="1100" kern="1200" noProof="0" dirty="0">
                <a:solidFill>
                  <a:schemeClr val="tx1"/>
                </a:solidFill>
              </a:rPr>
              <a:t>integrating real-time forecast data from NMHSs and global/regional models.</a:t>
            </a:r>
          </a:p>
          <a:p>
            <a:pPr marL="171450" lvl="0" indent="-171450" defTabSz="577850">
              <a:spcBef>
                <a:spcPct val="0"/>
              </a:spcBef>
              <a:spcAft>
                <a:spcPct val="35000"/>
              </a:spcAft>
              <a:buFont typeface="Arial" panose="020B0604020202020204" pitchFamily="34" charset="0"/>
              <a:buChar char="•"/>
            </a:pPr>
            <a:r>
              <a:rPr lang="en-GB" sz="1100" dirty="0"/>
              <a:t>Focus on </a:t>
            </a:r>
            <a:r>
              <a:rPr lang="en-GB" sz="1100" b="1" dirty="0"/>
              <a:t>agriculture, water, health, and disaster risk sectors</a:t>
            </a:r>
            <a:endParaRPr lang="en-GB" sz="1100" kern="1200" noProof="0" dirty="0">
              <a:solidFill>
                <a:schemeClr val="tx1"/>
              </a:solidFill>
            </a:endParaRPr>
          </a:p>
        </p:txBody>
      </p:sp>
      <p:sp>
        <p:nvSpPr>
          <p:cNvPr id="32" name="TextBox 31">
            <a:extLst>
              <a:ext uri="{FF2B5EF4-FFF2-40B4-BE49-F238E27FC236}">
                <a16:creationId xmlns:a16="http://schemas.microsoft.com/office/drawing/2014/main" id="{9556E2D9-6B78-AD85-7CB7-3B5B66340103}"/>
              </a:ext>
            </a:extLst>
          </p:cNvPr>
          <p:cNvSpPr txBox="1"/>
          <p:nvPr/>
        </p:nvSpPr>
        <p:spPr>
          <a:xfrm>
            <a:off x="7579054" y="2869677"/>
            <a:ext cx="3652750" cy="2870016"/>
          </a:xfrm>
          <a:prstGeom prst="rect">
            <a:avLst/>
          </a:prstGeom>
          <a:noFill/>
        </p:spPr>
        <p:txBody>
          <a:bodyPr wrap="square">
            <a:spAutoFit/>
          </a:bodyPr>
          <a:lstStyle/>
          <a:p>
            <a:pPr lvl="0" defTabSz="577850">
              <a:lnSpc>
                <a:spcPct val="90000"/>
              </a:lnSpc>
              <a:spcBef>
                <a:spcPct val="0"/>
              </a:spcBef>
              <a:spcAft>
                <a:spcPct val="35000"/>
              </a:spcAft>
            </a:pPr>
            <a:r>
              <a:rPr lang="en-GB" sz="1600" dirty="0">
                <a:solidFill>
                  <a:schemeClr val="tx1"/>
                </a:solidFill>
              </a:rPr>
              <a:t>Activity 3.3</a:t>
            </a:r>
          </a:p>
          <a:p>
            <a:pPr lvl="0" defTabSz="577850">
              <a:lnSpc>
                <a:spcPct val="90000"/>
              </a:lnSpc>
              <a:spcBef>
                <a:spcPct val="0"/>
              </a:spcBef>
              <a:spcAft>
                <a:spcPct val="35000"/>
              </a:spcAft>
            </a:pPr>
            <a:r>
              <a:rPr lang="en-GB" sz="2000" b="1" dirty="0">
                <a:solidFill>
                  <a:schemeClr val="tx1"/>
                </a:solidFill>
                <a:latin typeface="Aptos ExtraBold" panose="020B0004020202020204" pitchFamily="34" charset="0"/>
              </a:rPr>
              <a:t>Develop Digital Dashboards with Feedback Mechanisms</a:t>
            </a:r>
          </a:p>
          <a:p>
            <a:pPr lvl="0" defTabSz="577850">
              <a:spcBef>
                <a:spcPct val="0"/>
              </a:spcBef>
              <a:spcAft>
                <a:spcPct val="35000"/>
              </a:spcAft>
            </a:pPr>
            <a:r>
              <a:rPr lang="en-GB" sz="1000" dirty="0">
                <a:latin typeface="+mj-lt"/>
              </a:rPr>
              <a:t>Development </a:t>
            </a:r>
            <a:r>
              <a:rPr lang="en-GB" sz="1000" dirty="0">
                <a:solidFill>
                  <a:schemeClr val="tx1"/>
                </a:solidFill>
                <a:latin typeface="+mj-lt"/>
              </a:rPr>
              <a:t>of sector-specific dashboards displaying </a:t>
            </a:r>
            <a:r>
              <a:rPr lang="en-GB" sz="1000" b="1" dirty="0">
                <a:solidFill>
                  <a:schemeClr val="tx1"/>
                </a:solidFill>
                <a:latin typeface="+mj-lt"/>
              </a:rPr>
              <a:t>seasonal forecasts</a:t>
            </a:r>
            <a:r>
              <a:rPr lang="en-GB" sz="1000" dirty="0">
                <a:solidFill>
                  <a:schemeClr val="tx1"/>
                </a:solidFill>
                <a:latin typeface="+mj-lt"/>
              </a:rPr>
              <a:t>, </a:t>
            </a:r>
            <a:r>
              <a:rPr lang="en-GB" sz="1000" b="1" dirty="0">
                <a:solidFill>
                  <a:schemeClr val="tx1"/>
                </a:solidFill>
                <a:latin typeface="+mj-lt"/>
              </a:rPr>
              <a:t>early warnings</a:t>
            </a:r>
            <a:r>
              <a:rPr lang="en-GB" sz="1000" dirty="0">
                <a:solidFill>
                  <a:schemeClr val="tx1"/>
                </a:solidFill>
                <a:latin typeface="+mj-lt"/>
              </a:rPr>
              <a:t>, and </a:t>
            </a:r>
            <a:r>
              <a:rPr lang="en-GB" sz="1000" b="1" dirty="0">
                <a:solidFill>
                  <a:schemeClr val="tx1"/>
                </a:solidFill>
                <a:latin typeface="+mj-lt"/>
              </a:rPr>
              <a:t>historical climate trends.</a:t>
            </a:r>
          </a:p>
          <a:p>
            <a:pPr lvl="0" defTabSz="577850">
              <a:spcBef>
                <a:spcPct val="0"/>
              </a:spcBef>
              <a:spcAft>
                <a:spcPct val="35000"/>
              </a:spcAft>
            </a:pPr>
            <a:r>
              <a:rPr lang="en-GB" sz="1000" dirty="0">
                <a:solidFill>
                  <a:schemeClr val="tx1"/>
                </a:solidFill>
                <a:latin typeface="+mj-lt"/>
              </a:rPr>
              <a:t>The dashboards will include feedbacks allowing users:</a:t>
            </a:r>
          </a:p>
          <a:p>
            <a:pPr marL="171450" lvl="0" indent="-171450" defTabSz="577850">
              <a:spcBef>
                <a:spcPct val="0"/>
              </a:spcBef>
              <a:spcAft>
                <a:spcPct val="35000"/>
              </a:spcAft>
              <a:buFont typeface="Arial" panose="020B0604020202020204" pitchFamily="34" charset="0"/>
              <a:buChar char="•"/>
            </a:pPr>
            <a:r>
              <a:rPr lang="en-GB" sz="1000" dirty="0">
                <a:solidFill>
                  <a:schemeClr val="tx1"/>
                </a:solidFill>
                <a:latin typeface="+mj-lt"/>
              </a:rPr>
              <a:t>to rate forecast usefulness, clarity, and relevance</a:t>
            </a:r>
          </a:p>
          <a:p>
            <a:pPr marL="171450" lvl="0" indent="-171450" defTabSz="577850">
              <a:spcBef>
                <a:spcPct val="0"/>
              </a:spcBef>
              <a:spcAft>
                <a:spcPct val="35000"/>
              </a:spcAft>
              <a:buFont typeface="Arial" panose="020B0604020202020204" pitchFamily="34" charset="0"/>
              <a:buChar char="•"/>
            </a:pPr>
            <a:r>
              <a:rPr lang="en-GB" sz="1000" dirty="0">
                <a:solidFill>
                  <a:schemeClr val="tx1"/>
                </a:solidFill>
                <a:latin typeface="+mj-lt"/>
              </a:rPr>
              <a:t>Download data in usable formats</a:t>
            </a:r>
          </a:p>
          <a:p>
            <a:pPr marL="171450" lvl="0" indent="-171450" defTabSz="577850">
              <a:spcBef>
                <a:spcPct val="0"/>
              </a:spcBef>
              <a:spcAft>
                <a:spcPct val="35000"/>
              </a:spcAft>
              <a:buFont typeface="Arial" panose="020B0604020202020204" pitchFamily="34" charset="0"/>
              <a:buChar char="•"/>
            </a:pPr>
            <a:r>
              <a:rPr lang="en-GB" sz="1000" dirty="0">
                <a:solidFill>
                  <a:schemeClr val="tx1"/>
                </a:solidFill>
                <a:latin typeface="+mj-lt"/>
              </a:rPr>
              <a:t>Implement analytics tracking to monitor dashboard usage patterns.</a:t>
            </a:r>
          </a:p>
          <a:p>
            <a:pPr lvl="0" defTabSz="577850">
              <a:spcBef>
                <a:spcPct val="0"/>
              </a:spcBef>
              <a:spcAft>
                <a:spcPct val="35000"/>
              </a:spcAft>
            </a:pPr>
            <a:r>
              <a:rPr lang="en-GB" sz="1000" dirty="0">
                <a:solidFill>
                  <a:schemeClr val="tx1"/>
                </a:solidFill>
                <a:latin typeface="+mj-lt"/>
              </a:rPr>
              <a:t>The second phase of WISER PASS will allow NMHS staff and stakeholders to be trained on UIP and interpretation of dashboard outputs.</a:t>
            </a:r>
          </a:p>
        </p:txBody>
      </p:sp>
      <p:sp>
        <p:nvSpPr>
          <p:cNvPr id="4" name="Rectangle 3">
            <a:extLst>
              <a:ext uri="{FF2B5EF4-FFF2-40B4-BE49-F238E27FC236}">
                <a16:creationId xmlns:a16="http://schemas.microsoft.com/office/drawing/2014/main" id="{35E41244-34B3-6FEF-6CA8-FC963B4EA0F4}"/>
              </a:ext>
            </a:extLst>
          </p:cNvPr>
          <p:cNvSpPr/>
          <p:nvPr/>
        </p:nvSpPr>
        <p:spPr>
          <a:xfrm>
            <a:off x="195293" y="191557"/>
            <a:ext cx="11772436" cy="131636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400" b="1">
                <a:solidFill>
                  <a:schemeClr val="tx1"/>
                </a:solidFill>
                <a:latin typeface="Aptos ExtraBold" panose="020B0004020202020204" pitchFamily="34" charset="0"/>
                <a:ea typeface="ADLaM Display" panose="02010000000000000000" pitchFamily="2" charset="0"/>
                <a:cs typeface="ADLaM Display" panose="02010000000000000000" pitchFamily="2" charset="0"/>
              </a:rPr>
              <a:t>AGRHYMET Main Activity 3</a:t>
            </a:r>
            <a:endParaRPr lang="en-GB" sz="3600" b="1">
              <a:solidFill>
                <a:schemeClr val="tx1"/>
              </a:solidFill>
              <a:latin typeface="Aptos ExtraBold" panose="020B0004020202020204" pitchFamily="34" charset="0"/>
              <a:ea typeface="ADLaM Display" panose="02010000000000000000" pitchFamily="2" charset="0"/>
              <a:cs typeface="ADLaM Display" panose="02010000000000000000" pitchFamily="2" charset="0"/>
            </a:endParaRPr>
          </a:p>
          <a:p>
            <a:pPr algn="ctr"/>
            <a:r>
              <a:rPr lang="en-GB" b="1">
                <a:solidFill>
                  <a:schemeClr val="tx1"/>
                </a:solidFill>
              </a:rPr>
              <a:t>Enhancing seasonal forecasts</a:t>
            </a:r>
            <a:r>
              <a:rPr lang="en-GB">
                <a:solidFill>
                  <a:schemeClr val="tx1"/>
                </a:solidFill>
              </a:rPr>
              <a:t> </a:t>
            </a:r>
            <a:r>
              <a:rPr lang="en-GB" b="1">
                <a:solidFill>
                  <a:schemeClr val="tx1"/>
                </a:solidFill>
              </a:rPr>
              <a:t>forecast use</a:t>
            </a:r>
            <a:endParaRPr lang="en-GB">
              <a:solidFill>
                <a:schemeClr val="tx1"/>
              </a:solidFill>
            </a:endParaRPr>
          </a:p>
        </p:txBody>
      </p:sp>
      <p:pic>
        <p:nvPicPr>
          <p:cNvPr id="12" name="Graphic 11" descr="Subtitles with solid fill">
            <a:extLst>
              <a:ext uri="{FF2B5EF4-FFF2-40B4-BE49-F238E27FC236}">
                <a16:creationId xmlns:a16="http://schemas.microsoft.com/office/drawing/2014/main" id="{4F2CA432-3BCA-82D2-6E2E-BA87E108405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023680" y="1890741"/>
            <a:ext cx="914400" cy="914400"/>
          </a:xfrm>
          <a:prstGeom prst="rect">
            <a:avLst/>
          </a:prstGeom>
        </p:spPr>
      </p:pic>
      <p:pic>
        <p:nvPicPr>
          <p:cNvPr id="14" name="Graphic 13" descr="Group brainstorm with solid fill">
            <a:extLst>
              <a:ext uri="{FF2B5EF4-FFF2-40B4-BE49-F238E27FC236}">
                <a16:creationId xmlns:a16="http://schemas.microsoft.com/office/drawing/2014/main" id="{26CC9088-F858-4AFD-2B56-AC1AFF4EB70B}"/>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711216" y="1935488"/>
            <a:ext cx="769567" cy="769567"/>
          </a:xfrm>
          <a:prstGeom prst="rect">
            <a:avLst/>
          </a:prstGeom>
        </p:spPr>
      </p:pic>
      <p:pic>
        <p:nvPicPr>
          <p:cNvPr id="16" name="Graphic 15" descr="Meeting with solid fill">
            <a:extLst>
              <a:ext uri="{FF2B5EF4-FFF2-40B4-BE49-F238E27FC236}">
                <a16:creationId xmlns:a16="http://schemas.microsoft.com/office/drawing/2014/main" id="{7F28FB93-A655-43E7-19F7-5DBD717F968C}"/>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2645373" y="1945986"/>
            <a:ext cx="773225" cy="773225"/>
          </a:xfrm>
          <a:prstGeom prst="rect">
            <a:avLst/>
          </a:prstGeom>
        </p:spPr>
      </p:pic>
      <p:sp>
        <p:nvSpPr>
          <p:cNvPr id="2" name="Oval 1">
            <a:extLst>
              <a:ext uri="{FF2B5EF4-FFF2-40B4-BE49-F238E27FC236}">
                <a16:creationId xmlns:a16="http://schemas.microsoft.com/office/drawing/2014/main" id="{98C58F0B-8519-C907-07E3-F27AEA481AEC}"/>
              </a:ext>
            </a:extLst>
          </p:cNvPr>
          <p:cNvSpPr/>
          <p:nvPr/>
        </p:nvSpPr>
        <p:spPr>
          <a:xfrm>
            <a:off x="4983280" y="5711643"/>
            <a:ext cx="320508" cy="312821"/>
          </a:xfrm>
          <a:prstGeom prst="ellipse">
            <a:avLst/>
          </a:prstGeom>
          <a:solidFill>
            <a:srgbClr val="F7A400"/>
          </a:solidFill>
          <a:ln>
            <a:solidFill>
              <a:srgbClr val="F7A4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a:solidFill>
                  <a:schemeClr val="tx1"/>
                </a:solidFill>
                <a:latin typeface="+mj-lt"/>
              </a:rPr>
              <a:t>1</a:t>
            </a:r>
          </a:p>
        </p:txBody>
      </p:sp>
      <p:sp>
        <p:nvSpPr>
          <p:cNvPr id="5" name="Oval 4">
            <a:extLst>
              <a:ext uri="{FF2B5EF4-FFF2-40B4-BE49-F238E27FC236}">
                <a16:creationId xmlns:a16="http://schemas.microsoft.com/office/drawing/2014/main" id="{AC230200-5255-DF77-15F7-E9B0422022E5}"/>
              </a:ext>
            </a:extLst>
          </p:cNvPr>
          <p:cNvSpPr/>
          <p:nvPr/>
        </p:nvSpPr>
        <p:spPr>
          <a:xfrm>
            <a:off x="1497097" y="5665399"/>
            <a:ext cx="320508" cy="312821"/>
          </a:xfrm>
          <a:prstGeom prst="ellipse">
            <a:avLst/>
          </a:prstGeom>
          <a:solidFill>
            <a:srgbClr val="BAD260"/>
          </a:solidFill>
          <a:ln>
            <a:solidFill>
              <a:srgbClr val="BAD2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a:solidFill>
                  <a:schemeClr val="tx1"/>
                </a:solidFill>
                <a:latin typeface="+mj-lt"/>
              </a:rPr>
              <a:t>2</a:t>
            </a:r>
          </a:p>
        </p:txBody>
      </p:sp>
      <p:sp>
        <p:nvSpPr>
          <p:cNvPr id="13" name="Oval 12">
            <a:extLst>
              <a:ext uri="{FF2B5EF4-FFF2-40B4-BE49-F238E27FC236}">
                <a16:creationId xmlns:a16="http://schemas.microsoft.com/office/drawing/2014/main" id="{658E1EF7-A688-39DE-8F07-F1FB040A2436}"/>
              </a:ext>
            </a:extLst>
          </p:cNvPr>
          <p:cNvSpPr/>
          <p:nvPr/>
        </p:nvSpPr>
        <p:spPr>
          <a:xfrm>
            <a:off x="7834444" y="5711643"/>
            <a:ext cx="320508" cy="312821"/>
          </a:xfrm>
          <a:prstGeom prst="ellipse">
            <a:avLst/>
          </a:prstGeom>
          <a:solidFill>
            <a:srgbClr val="FBE71B"/>
          </a:solidFill>
          <a:ln>
            <a:solidFill>
              <a:srgbClr val="FBE71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a:solidFill>
                  <a:schemeClr val="tx1"/>
                </a:solidFill>
                <a:latin typeface="+mj-lt"/>
              </a:rPr>
              <a:t>4</a:t>
            </a:r>
          </a:p>
        </p:txBody>
      </p:sp>
    </p:spTree>
    <p:extLst>
      <p:ext uri="{BB962C8B-B14F-4D97-AF65-F5344CB8AC3E}">
        <p14:creationId xmlns:p14="http://schemas.microsoft.com/office/powerpoint/2010/main" val="361173655"/>
      </p:ext>
    </p:extLst>
  </p:cSld>
  <p:clrMapOvr>
    <a:masterClrMapping/>
  </p:clrMapOvr>
  <p:extLst>
    <p:ext uri="{6950BFC3-D8DA-4A85-94F7-54DA5524770B}">
      <p188:commentRel xmlns:p188="http://schemas.microsoft.com/office/powerpoint/2018/8/main" r:id="rId3"/>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28C6DA-0EBD-444A-6ED4-4E2C237D57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086024-05D2-6C75-B2E9-D6E49B665B25}"/>
              </a:ext>
            </a:extLst>
          </p:cNvPr>
          <p:cNvSpPr>
            <a:spLocks noGrp="1"/>
          </p:cNvSpPr>
          <p:nvPr>
            <p:ph type="title"/>
          </p:nvPr>
        </p:nvSpPr>
        <p:spPr>
          <a:xfrm>
            <a:off x="301659" y="253873"/>
            <a:ext cx="10515600" cy="1325563"/>
          </a:xfrm>
        </p:spPr>
        <p:txBody>
          <a:bodyPr>
            <a:normAutofit/>
          </a:bodyPr>
          <a:lstStyle/>
          <a:p>
            <a:pPr>
              <a:spcBef>
                <a:spcPts val="1200"/>
              </a:spcBef>
              <a:spcAft>
                <a:spcPts val="600"/>
              </a:spcAft>
            </a:pPr>
            <a:r>
              <a:rPr lang="en-GB"/>
              <a:t>Monthly Activity Plan</a:t>
            </a:r>
            <a:br>
              <a:rPr lang="en-GB"/>
            </a:br>
            <a:r>
              <a:rPr lang="en-GB" sz="2000" b="1"/>
              <a:t>WISER West Africa – AGRHYMET </a:t>
            </a:r>
            <a:r>
              <a:rPr lang="en-GB" sz="1400"/>
              <a:t>(Nov 2025 – Mar 2026)</a:t>
            </a:r>
            <a:endParaRPr lang="en-GB"/>
          </a:p>
        </p:txBody>
      </p:sp>
      <p:pic>
        <p:nvPicPr>
          <p:cNvPr id="3" name="Picture 2" descr="Le Centre régional AGRHYMET recrute pour ce poste (13 Août 2022) - YOP ...">
            <a:extLst>
              <a:ext uri="{FF2B5EF4-FFF2-40B4-BE49-F238E27FC236}">
                <a16:creationId xmlns:a16="http://schemas.microsoft.com/office/drawing/2014/main" id="{00B6BDA4-6A7B-3FA5-1EED-21DA185C21A8}"/>
              </a:ext>
            </a:extLst>
          </p:cNvPr>
          <p:cNvPicPr>
            <a:picLocks noChangeAspect="1" noChangeArrowheads="1"/>
          </p:cNvPicPr>
          <p:nvPr/>
        </p:nvPicPr>
        <p:blipFill rotWithShape="1">
          <a:blip r:embed="rId3">
            <a:extLst>
              <a:ext uri="{BEBA8EAE-BF5A-486C-A8C5-ECC9F3942E4B}">
                <a14:imgProps xmlns:a14="http://schemas.microsoft.com/office/drawing/2010/main">
                  <a14:imgLayer r:embed="rId4">
                    <a14:imgEffect>
                      <a14:backgroundRemoval t="7500" b="89500" l="16000" r="83625">
                        <a14:foregroundMark x1="44500" y1="22250" x2="49875" y2="35750"/>
                        <a14:foregroundMark x1="37500" y1="13250" x2="37500" y2="13250"/>
                        <a14:foregroundMark x1="42500" y1="8000" x2="42500" y2="8000"/>
                        <a14:foregroundMark x1="45500" y1="7500" x2="45500" y2="7500"/>
                        <a14:foregroundMark x1="49500" y1="7500" x2="49500" y2="7500"/>
                        <a14:foregroundMark x1="54250" y1="9000" x2="54250" y2="9000"/>
                        <a14:foregroundMark x1="38500" y1="23500" x2="38500" y2="23500"/>
                        <a14:foregroundMark x1="51500" y1="42500" x2="51500" y2="42500"/>
                        <a14:foregroundMark x1="20500" y1="81750" x2="20500" y2="81750"/>
                        <a14:foregroundMark x1="16000" y1="88500" x2="18250" y2="74250"/>
                        <a14:foregroundMark x1="25000" y1="75750" x2="24375" y2="84750"/>
                        <a14:foregroundMark x1="24375" y1="84750" x2="24625" y2="85250"/>
                        <a14:foregroundMark x1="30375" y1="76500" x2="26625" y2="74500"/>
                        <a14:foregroundMark x1="26875" y1="89500" x2="30000" y2="89000"/>
                        <a14:foregroundMark x1="34375" y1="75500" x2="34250" y2="86250"/>
                        <a14:foregroundMark x1="43250" y1="75750" x2="43250" y2="75750"/>
                        <a14:foregroundMark x1="42625" y1="75000" x2="43000" y2="86750"/>
                        <a14:foregroundMark x1="51500" y1="75750" x2="53500" y2="83500"/>
                        <a14:foregroundMark x1="59750" y1="73750" x2="61875" y2="84750"/>
                        <a14:foregroundMark x1="65750" y1="74000" x2="66250" y2="87000"/>
                        <a14:foregroundMark x1="70625" y1="75750" x2="71125" y2="89000"/>
                        <a14:foregroundMark x1="79750" y1="75250" x2="80000" y2="83250"/>
                        <a14:foregroundMark x1="58750" y1="76250" x2="59125" y2="84250"/>
                        <a14:foregroundMark x1="64750" y1="75000" x2="64750" y2="75000"/>
                        <a14:foregroundMark x1="65000" y1="78000" x2="63500" y2="85250"/>
                        <a14:foregroundMark x1="83625" y1="75250" x2="83625" y2="75250"/>
                        <a14:foregroundMark x1="53750" y1="80250" x2="55000" y2="77500"/>
                      </a14:backgroundRemoval>
                    </a14:imgEffect>
                  </a14:imgLayer>
                </a14:imgProps>
              </a:ext>
              <a:ext uri="{28A0092B-C50C-407E-A947-70E740481C1C}">
                <a14:useLocalDpi xmlns:a14="http://schemas.microsoft.com/office/drawing/2010/main" val="0"/>
              </a:ext>
            </a:extLst>
          </a:blip>
          <a:srcRect l="14514" t="2902" r="14802" b="7509"/>
          <a:stretch>
            <a:fillRect/>
          </a:stretch>
        </p:blipFill>
        <p:spPr bwMode="auto">
          <a:xfrm>
            <a:off x="10315772" y="199633"/>
            <a:ext cx="1574569" cy="99783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a:extLst>
              <a:ext uri="{FF2B5EF4-FFF2-40B4-BE49-F238E27FC236}">
                <a16:creationId xmlns:a16="http://schemas.microsoft.com/office/drawing/2014/main" id="{5B9ADA32-1B79-BA18-5B6A-DCD2F932A4E8}"/>
              </a:ext>
            </a:extLst>
          </p:cNvPr>
          <p:cNvGraphicFramePr>
            <a:graphicFrameLocks noGrp="1"/>
          </p:cNvGraphicFramePr>
          <p:nvPr/>
        </p:nvGraphicFramePr>
        <p:xfrm>
          <a:off x="301659" y="1633676"/>
          <a:ext cx="11588683" cy="4470708"/>
        </p:xfrm>
        <a:graphic>
          <a:graphicData uri="http://schemas.openxmlformats.org/drawingml/2006/table">
            <a:tbl>
              <a:tblPr firstRow="1" bandRow="1">
                <a:tableStyleId>{2D5ABB26-0587-4C30-8999-92F81FD0307C}</a:tableStyleId>
              </a:tblPr>
              <a:tblGrid>
                <a:gridCol w="2144651">
                  <a:extLst>
                    <a:ext uri="{9D8B030D-6E8A-4147-A177-3AD203B41FA5}">
                      <a16:colId xmlns:a16="http://schemas.microsoft.com/office/drawing/2014/main" val="4118378660"/>
                    </a:ext>
                  </a:extLst>
                </a:gridCol>
                <a:gridCol w="2765855">
                  <a:extLst>
                    <a:ext uri="{9D8B030D-6E8A-4147-A177-3AD203B41FA5}">
                      <a16:colId xmlns:a16="http://schemas.microsoft.com/office/drawing/2014/main" val="3986691739"/>
                    </a:ext>
                  </a:extLst>
                </a:gridCol>
                <a:gridCol w="1809931">
                  <a:extLst>
                    <a:ext uri="{9D8B030D-6E8A-4147-A177-3AD203B41FA5}">
                      <a16:colId xmlns:a16="http://schemas.microsoft.com/office/drawing/2014/main" val="1375559470"/>
                    </a:ext>
                  </a:extLst>
                </a:gridCol>
                <a:gridCol w="2248028">
                  <a:extLst>
                    <a:ext uri="{9D8B030D-6E8A-4147-A177-3AD203B41FA5}">
                      <a16:colId xmlns:a16="http://schemas.microsoft.com/office/drawing/2014/main" val="964343858"/>
                    </a:ext>
                  </a:extLst>
                </a:gridCol>
                <a:gridCol w="2620218">
                  <a:extLst>
                    <a:ext uri="{9D8B030D-6E8A-4147-A177-3AD203B41FA5}">
                      <a16:colId xmlns:a16="http://schemas.microsoft.com/office/drawing/2014/main" val="3130947317"/>
                    </a:ext>
                  </a:extLst>
                </a:gridCol>
              </a:tblGrid>
              <a:tr h="256324">
                <a:tc>
                  <a:txBody>
                    <a:bodyPr/>
                    <a:lstStyle/>
                    <a:p>
                      <a:r>
                        <a:rPr lang="en-GB" sz="2000" b="1"/>
                        <a:t>November 2025</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GB" sz="2000" b="1"/>
                        <a:t>December 2025</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GB" sz="2000" b="1"/>
                        <a:t>January 2026</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GB" sz="2000" b="1"/>
                        <a:t>February 2026</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GB" sz="2000" b="1"/>
                        <a:t>March 2026</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651749387"/>
                  </a:ext>
                </a:extLst>
              </a:tr>
              <a:tr h="243844">
                <a:tc>
                  <a:txBody>
                    <a:bodyPr/>
                    <a:lstStyle/>
                    <a:p>
                      <a:pPr>
                        <a:spcBef>
                          <a:spcPts val="0"/>
                        </a:spcBef>
                        <a:spcAft>
                          <a:spcPts val="0"/>
                        </a:spcAft>
                      </a:pPr>
                      <a:r>
                        <a:rPr lang="en-GB" sz="1100"/>
                        <a:t>Project Inception.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85000"/>
                      </a:schemeClr>
                    </a:solidFill>
                  </a:tcPr>
                </a:tc>
                <a:tc>
                  <a:txBody>
                    <a:bodyPr/>
                    <a:lstStyle/>
                    <a:p>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902838073"/>
                  </a:ext>
                </a:extLst>
              </a:tr>
              <a:tr h="243844">
                <a:tc gridSpan="5">
                  <a:txBody>
                    <a:bodyPr/>
                    <a:lstStyle/>
                    <a:p>
                      <a:r>
                        <a:rPr lang="en-GB" sz="1100"/>
                        <a:t>Coordination.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85000"/>
                      </a:schemeClr>
                    </a:solidFill>
                  </a:tcPr>
                </a:tc>
                <a:tc hMerge="1">
                  <a:txBody>
                    <a:bodyPr/>
                    <a:lstStyle/>
                    <a:p>
                      <a:endParaRPr lang="en-GB" sz="1100"/>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606617998"/>
                  </a:ext>
                </a:extLst>
              </a:tr>
              <a:tr h="243844">
                <a:tc gridSpan="5">
                  <a:txBody>
                    <a:bodyPr/>
                    <a:lstStyle/>
                    <a:p>
                      <a:r>
                        <a:rPr lang="en-GB" sz="1100"/>
                        <a:t>Monitoring of the Project Activities.</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85000"/>
                      </a:schemeClr>
                    </a:solidFill>
                  </a:tcPr>
                </a:tc>
                <a:tc hMerge="1">
                  <a:txBody>
                    <a:bodyPr/>
                    <a:lstStyle/>
                    <a:p>
                      <a:endParaRPr lang="en-GB" sz="1100"/>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97963189"/>
                  </a:ext>
                </a:extLst>
              </a:tr>
              <a:tr h="243844">
                <a:tc>
                  <a:txBody>
                    <a:bodyPr/>
                    <a:lstStyle/>
                    <a:p>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GB" sz="1100"/>
                        <a:t>Project report and closure.</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457362215"/>
                  </a:ext>
                </a:extLst>
              </a:tr>
              <a:tr h="243844">
                <a:tc>
                  <a:txBody>
                    <a:bodyPr/>
                    <a:lstStyle/>
                    <a:p>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gridSpan="4">
                  <a:txBody>
                    <a:bodyPr/>
                    <a:lstStyle/>
                    <a:p>
                      <a:r>
                        <a:rPr lang="en-GB" sz="1100" b="1"/>
                        <a:t>Activity 1.1. </a:t>
                      </a:r>
                      <a:r>
                        <a:rPr lang="en-GB" sz="1100" kern="100">
                          <a:solidFill>
                            <a:schemeClr val="dk1"/>
                          </a:solidFill>
                          <a:effectLst/>
                        </a:rPr>
                        <a:t>Develop Objective Seasonal Forecasts (Multi-Model Blending / ML).</a:t>
                      </a:r>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AD260"/>
                    </a:solidFill>
                  </a:tcPr>
                </a:tc>
                <a:tc hMerge="1">
                  <a:txBody>
                    <a:bodyPr/>
                    <a:lstStyle/>
                    <a:p>
                      <a:endParaRPr lang="en-GB"/>
                    </a:p>
                  </a:txBody>
                  <a:tcPr/>
                </a:tc>
                <a:tc hMerge="1">
                  <a:txBody>
                    <a:bodyPr/>
                    <a:lstStyle/>
                    <a:p>
                      <a:endParaRPr lang="en-GB" sz="1100"/>
                    </a:p>
                  </a:txBody>
                  <a:tcPr/>
                </a:tc>
                <a:tc hMerge="1">
                  <a:txBody>
                    <a:bodyPr/>
                    <a:lstStyle/>
                    <a:p>
                      <a:endParaRPr lang="en-GB"/>
                    </a:p>
                  </a:txBody>
                  <a:tcPr/>
                </a:tc>
                <a:extLst>
                  <a:ext uri="{0D108BD9-81ED-4DB2-BD59-A6C34878D82A}">
                    <a16:rowId xmlns:a16="http://schemas.microsoft.com/office/drawing/2014/main" val="516603894"/>
                  </a:ext>
                </a:extLst>
              </a:tr>
              <a:tr h="243844">
                <a:tc>
                  <a:txBody>
                    <a:bodyPr/>
                    <a:lstStyle/>
                    <a:p>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gridSpan="4">
                  <a:txBody>
                    <a:bodyPr/>
                    <a:lstStyle/>
                    <a:p>
                      <a:r>
                        <a:rPr lang="en-GB" sz="1100" b="1"/>
                        <a:t>Activity 1.2. </a:t>
                      </a:r>
                      <a:r>
                        <a:rPr lang="en-GB" sz="1100" kern="100"/>
                        <a:t>Prepare Regional Model Implementation &amp; Impact-Based Forecast Design.</a:t>
                      </a:r>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AD260"/>
                    </a:solidFill>
                  </a:tcPr>
                </a:tc>
                <a:tc hMerge="1">
                  <a:txBody>
                    <a:bodyPr/>
                    <a:lstStyle/>
                    <a:p>
                      <a:endParaRPr lang="en-GB"/>
                    </a:p>
                  </a:txBody>
                  <a:tcPr/>
                </a:tc>
                <a:tc hMerge="1">
                  <a:txBody>
                    <a:bodyPr/>
                    <a:lstStyle/>
                    <a:p>
                      <a:endParaRPr lang="en-GB" sz="1100"/>
                    </a:p>
                  </a:txBody>
                  <a:tcPr/>
                </a:tc>
                <a:tc hMerge="1">
                  <a:txBody>
                    <a:bodyPr/>
                    <a:lstStyle/>
                    <a:p>
                      <a:endParaRPr lang="en-GB"/>
                    </a:p>
                  </a:txBody>
                  <a:tcPr/>
                </a:tc>
                <a:extLst>
                  <a:ext uri="{0D108BD9-81ED-4DB2-BD59-A6C34878D82A}">
                    <a16:rowId xmlns:a16="http://schemas.microsoft.com/office/drawing/2014/main" val="3411750951"/>
                  </a:ext>
                </a:extLst>
              </a:tr>
              <a:tr h="717188">
                <a:tc>
                  <a:txBody>
                    <a:bodyPr/>
                    <a:lstStyle/>
                    <a:p>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GB" sz="1100" b="1"/>
                        <a:t>Activity 1.3. </a:t>
                      </a:r>
                      <a:r>
                        <a:rPr lang="en-GB" sz="1100" kern="100">
                          <a:solidFill>
                            <a:schemeClr val="dk1"/>
                          </a:solidFill>
                        </a:rPr>
                        <a:t>Strengthen AGRHYMET’s computational and climate service infrastructure (HPC, data-storage systems, etc).</a:t>
                      </a:r>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BAD260"/>
                    </a:solidFill>
                  </a:tcPr>
                </a:tc>
                <a:tc>
                  <a:txBody>
                    <a:bodyPr/>
                    <a:lstStyle/>
                    <a:p>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374757492"/>
                  </a:ext>
                </a:extLst>
              </a:tr>
              <a:tr h="243844">
                <a:tc>
                  <a:txBody>
                    <a:bodyPr/>
                    <a:lstStyle/>
                    <a:p>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gridSpan="2">
                  <a:txBody>
                    <a:bodyPr/>
                    <a:lstStyle/>
                    <a:p>
                      <a:r>
                        <a:rPr lang="en-GB" sz="1100" b="1"/>
                        <a:t>Activity 2.1. </a:t>
                      </a:r>
                      <a:r>
                        <a:rPr lang="en-GB" sz="1100" kern="100">
                          <a:solidFill>
                            <a:schemeClr val="dk1"/>
                          </a:solidFill>
                          <a:effectLst/>
                        </a:rPr>
                        <a:t>Develop Training Modules &amp; Operational Guidelines</a:t>
                      </a:r>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6A300"/>
                    </a:solidFill>
                  </a:tcPr>
                </a:tc>
                <a:tc hMerge="1">
                  <a:txBody>
                    <a:bodyPr/>
                    <a:lstStyle/>
                    <a:p>
                      <a:endParaRPr lang="en-GB" sz="1100"/>
                    </a:p>
                  </a:txBody>
                  <a:tcPr/>
                </a:tc>
                <a:tc>
                  <a:txBody>
                    <a:bodyPr/>
                    <a:lstStyle/>
                    <a:p>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117287447"/>
                  </a:ext>
                </a:extLst>
              </a:tr>
              <a:tr h="401625">
                <a:tc>
                  <a:txBody>
                    <a:bodyPr/>
                    <a:lstStyle/>
                    <a:p>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GB" sz="1100" b="1"/>
                        <a:t>Activity 2.2. </a:t>
                      </a:r>
                      <a:r>
                        <a:rPr lang="en-GB" sz="1100"/>
                        <a:t>Regional Trainings on WAS2S.</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6A300"/>
                    </a:solidFill>
                  </a:tcPr>
                </a:tc>
                <a:extLst>
                  <a:ext uri="{0D108BD9-81ED-4DB2-BD59-A6C34878D82A}">
                    <a16:rowId xmlns:a16="http://schemas.microsoft.com/office/drawing/2014/main" val="3675668053"/>
                  </a:ext>
                </a:extLst>
              </a:tr>
              <a:tr h="0">
                <a:tc>
                  <a:txBody>
                    <a:bodyPr/>
                    <a:lstStyle/>
                    <a:p>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GB" sz="1100" b="1"/>
                        <a:t>Activity 2.3. </a:t>
                      </a:r>
                      <a:r>
                        <a:rPr lang="en-GB" sz="1100"/>
                        <a:t>National On-site Trainings.</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6A300"/>
                    </a:solidFill>
                  </a:tcPr>
                </a:tc>
                <a:extLst>
                  <a:ext uri="{0D108BD9-81ED-4DB2-BD59-A6C34878D82A}">
                    <a16:rowId xmlns:a16="http://schemas.microsoft.com/office/drawing/2014/main" val="3925552495"/>
                  </a:ext>
                </a:extLst>
              </a:tr>
              <a:tr h="243844">
                <a:tc>
                  <a:txBody>
                    <a:bodyPr/>
                    <a:lstStyle/>
                    <a:p>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gridSpan="2">
                  <a:txBody>
                    <a:bodyPr/>
                    <a:lstStyle/>
                    <a:p>
                      <a:r>
                        <a:rPr lang="en-GB" sz="1100" b="1"/>
                        <a:t>Activity 3.1. </a:t>
                      </a:r>
                      <a:r>
                        <a:rPr lang="en-GB" sz="1100"/>
                        <a:t>Support Regional Climate Outlook Forums (RCOFs).</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5FBFED"/>
                    </a:solidFill>
                  </a:tcPr>
                </a:tc>
                <a:tc hMerge="1">
                  <a:txBody>
                    <a:bodyPr/>
                    <a:lstStyle/>
                    <a:p>
                      <a:endParaRPr lang="en-GB"/>
                    </a:p>
                  </a:txBody>
                  <a:tcPr/>
                </a:tc>
                <a:extLst>
                  <a:ext uri="{0D108BD9-81ED-4DB2-BD59-A6C34878D82A}">
                    <a16:rowId xmlns:a16="http://schemas.microsoft.com/office/drawing/2014/main" val="2823825840"/>
                  </a:ext>
                </a:extLst>
              </a:tr>
              <a:tr h="243844">
                <a:tc>
                  <a:txBody>
                    <a:bodyPr/>
                    <a:lstStyle/>
                    <a:p>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a:t>Activity 3.2. </a:t>
                      </a:r>
                      <a:r>
                        <a:rPr lang="en-GB" sz="1100" kern="100">
                          <a:solidFill>
                            <a:schemeClr val="dk1"/>
                          </a:solidFill>
                        </a:rPr>
                        <a:t>Strengthen and Operationalise regional UIPs.</a:t>
                      </a:r>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5FBFED"/>
                    </a:solidFill>
                  </a:tcPr>
                </a:tc>
                <a:tc hMerge="1">
                  <a:txBody>
                    <a:bodyPr/>
                    <a:lstStyle/>
                    <a:p>
                      <a:endParaRPr lang="en-GB" sz="1100"/>
                    </a:p>
                  </a:txBody>
                  <a:tcPr/>
                </a:tc>
                <a:tc hMerge="1">
                  <a:txBody>
                    <a:bodyPr/>
                    <a:lstStyle/>
                    <a:p>
                      <a:endParaRPr lang="en-GB"/>
                    </a:p>
                  </a:txBody>
                  <a:tcPr/>
                </a:tc>
                <a:extLst>
                  <a:ext uri="{0D108BD9-81ED-4DB2-BD59-A6C34878D82A}">
                    <a16:rowId xmlns:a16="http://schemas.microsoft.com/office/drawing/2014/main" val="3194552148"/>
                  </a:ext>
                </a:extLst>
              </a:tr>
              <a:tr h="294948">
                <a:tc>
                  <a:txBody>
                    <a:bodyPr/>
                    <a:lstStyle/>
                    <a:p>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gridSpan="2">
                  <a:txBody>
                    <a:bodyPr/>
                    <a:lstStyle/>
                    <a:p>
                      <a:pPr marL="0" indent="0">
                        <a:buFont typeface="Arial" panose="020B0604020202020204" pitchFamily="34" charset="0"/>
                        <a:buNone/>
                      </a:pPr>
                      <a:r>
                        <a:rPr lang="en-GB" sz="1100" b="1" kern="100"/>
                        <a:t>Activity 3.3. </a:t>
                      </a:r>
                      <a:r>
                        <a:rPr lang="en-GB" sz="1100" kern="100"/>
                        <a:t>Develop Digital Dashboards + User Feedback Mechanisms.</a:t>
                      </a:r>
                      <a:endParaRPr lang="en-GB" sz="1100" kern="100">
                        <a:ea typeface="Aptos" panose="020B0004020202020204" pitchFamily="34" charset="0"/>
                        <a:cs typeface="Times New Roman" panose="02020603050405020304" pitchFamily="18"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5FBFED"/>
                    </a:solidFill>
                  </a:tcPr>
                </a:tc>
                <a:tc hMerge="1">
                  <a:txBody>
                    <a:bodyPr/>
                    <a:lstStyle/>
                    <a:p>
                      <a:endParaRPr lang="en-GB"/>
                    </a:p>
                  </a:txBody>
                  <a:tcPr/>
                </a:tc>
                <a:extLst>
                  <a:ext uri="{0D108BD9-81ED-4DB2-BD59-A6C34878D82A}">
                    <a16:rowId xmlns:a16="http://schemas.microsoft.com/office/drawing/2014/main" val="3032330442"/>
                  </a:ext>
                </a:extLst>
              </a:tr>
            </a:tbl>
          </a:graphicData>
        </a:graphic>
      </p:graphicFrame>
    </p:spTree>
    <p:extLst>
      <p:ext uri="{BB962C8B-B14F-4D97-AF65-F5344CB8AC3E}">
        <p14:creationId xmlns:p14="http://schemas.microsoft.com/office/powerpoint/2010/main" val="3100890962"/>
      </p:ext>
    </p:extLst>
  </p:cSld>
  <p:clrMapOvr>
    <a:masterClrMapping/>
  </p:clrMapOvr>
  <p:extLst>
    <p:ext uri="{6950BFC3-D8DA-4A85-94F7-54DA5524770B}">
      <p188:commentRel xmlns:p188="http://schemas.microsoft.com/office/powerpoint/2018/8/main" r:id="rId2"/>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C05463-4B17-3FB8-F81C-9F870A1DB128}"/>
            </a:ext>
          </a:extLst>
        </p:cNvPr>
        <p:cNvGrpSpPr/>
        <p:nvPr/>
      </p:nvGrpSpPr>
      <p:grpSpPr>
        <a:xfrm>
          <a:off x="0" y="0"/>
          <a:ext cx="0" cy="0"/>
          <a:chOff x="0" y="0"/>
          <a:chExt cx="0" cy="0"/>
        </a:xfrm>
      </p:grpSpPr>
      <p:sp>
        <p:nvSpPr>
          <p:cNvPr id="33" name="Rectangle: Rounded Corners 32">
            <a:extLst>
              <a:ext uri="{FF2B5EF4-FFF2-40B4-BE49-F238E27FC236}">
                <a16:creationId xmlns:a16="http://schemas.microsoft.com/office/drawing/2014/main" id="{D1D93D69-8D60-7348-AD9B-FFB113465E0E}"/>
              </a:ext>
            </a:extLst>
          </p:cNvPr>
          <p:cNvSpPr/>
          <p:nvPr/>
        </p:nvSpPr>
        <p:spPr>
          <a:xfrm>
            <a:off x="876101" y="1498599"/>
            <a:ext cx="5176046" cy="638426"/>
          </a:xfrm>
          <a:prstGeom prst="roundRect">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 Placeholder 3">
            <a:extLst>
              <a:ext uri="{FF2B5EF4-FFF2-40B4-BE49-F238E27FC236}">
                <a16:creationId xmlns:a16="http://schemas.microsoft.com/office/drawing/2014/main" id="{2A81EEFE-5650-3B5E-8ED4-05F3D6023C94}"/>
              </a:ext>
            </a:extLst>
          </p:cNvPr>
          <p:cNvSpPr>
            <a:spLocks noGrp="1"/>
          </p:cNvSpPr>
          <p:nvPr>
            <p:ph type="body" sz="half" idx="2"/>
          </p:nvPr>
        </p:nvSpPr>
        <p:spPr>
          <a:xfrm>
            <a:off x="857842" y="1508124"/>
            <a:ext cx="10361538" cy="4633913"/>
          </a:xfrm>
          <a:noFill/>
          <a:ln>
            <a:noFill/>
          </a:ln>
        </p:spPr>
        <p:txBody>
          <a:bodyPr>
            <a:normAutofit/>
          </a:bodyPr>
          <a:lstStyle/>
          <a:p>
            <a:pPr defTabSz="711200">
              <a:lnSpc>
                <a:spcPct val="100000"/>
              </a:lnSpc>
              <a:spcBef>
                <a:spcPct val="0"/>
              </a:spcBef>
              <a:spcAft>
                <a:spcPts val="600"/>
              </a:spcAft>
            </a:pPr>
            <a:r>
              <a:rPr lang="en-GB" sz="1200" kern="100">
                <a:latin typeface="+mj-lt"/>
                <a:ea typeface="Calibri" panose="020F0502020204030204" pitchFamily="34" charset="0"/>
                <a:cs typeface="Times New Roman" panose="02020603050405020304" pitchFamily="18" charset="0"/>
              </a:rPr>
              <a:t>Impact will be</a:t>
            </a:r>
          </a:p>
          <a:p>
            <a:pPr defTabSz="711200">
              <a:lnSpc>
                <a:spcPct val="100000"/>
              </a:lnSpc>
              <a:spcBef>
                <a:spcPct val="0"/>
              </a:spcBef>
              <a:spcAft>
                <a:spcPts val="600"/>
              </a:spcAft>
            </a:pPr>
            <a:endParaRPr lang="en-GB" sz="1200" b="1" kern="100">
              <a:latin typeface="+mj-lt"/>
              <a:ea typeface="Calibri" panose="020F0502020204030204" pitchFamily="34" charset="0"/>
              <a:cs typeface="Times New Roman" panose="02020603050405020304" pitchFamily="18" charset="0"/>
            </a:endParaRPr>
          </a:p>
          <a:p>
            <a:pPr defTabSz="711200">
              <a:lnSpc>
                <a:spcPct val="100000"/>
              </a:lnSpc>
              <a:spcBef>
                <a:spcPct val="0"/>
              </a:spcBef>
              <a:spcAft>
                <a:spcPts val="600"/>
              </a:spcAft>
            </a:pPr>
            <a:endParaRPr lang="en-GB" sz="500" b="1">
              <a:latin typeface="+mj-lt"/>
            </a:endParaRPr>
          </a:p>
          <a:p>
            <a:pPr lvl="0" defTabSz="711200">
              <a:lnSpc>
                <a:spcPct val="100000"/>
              </a:lnSpc>
              <a:spcBef>
                <a:spcPct val="0"/>
              </a:spcBef>
              <a:spcAft>
                <a:spcPts val="600"/>
              </a:spcAft>
            </a:pPr>
            <a:r>
              <a:rPr lang="en-GB" b="1">
                <a:solidFill>
                  <a:srgbClr val="12A8C2"/>
                </a:solidFill>
                <a:latin typeface="+mj-lt"/>
              </a:rPr>
              <a:t>01 Transboundary</a:t>
            </a:r>
          </a:p>
          <a:p>
            <a:pPr marL="171450" lvl="0" indent="-171450" defTabSz="711200">
              <a:lnSpc>
                <a:spcPct val="100000"/>
              </a:lnSpc>
              <a:spcBef>
                <a:spcPct val="0"/>
              </a:spcBef>
              <a:spcAft>
                <a:spcPts val="600"/>
              </a:spcAft>
              <a:buFont typeface="Arial" panose="020B0604020202020204" pitchFamily="34" charset="0"/>
              <a:buChar char="•"/>
            </a:pPr>
            <a:r>
              <a:rPr lang="en-GB" sz="1400">
                <a:latin typeface="+mj-lt"/>
              </a:rPr>
              <a:t>AGRHYMET operates across countries in West Africa and the Sahel, strengthening regional coordination and learning, by engaging multiple NMHSs across West Africa, creating cross-country learning and shared understanding of regional climate risks.</a:t>
            </a:r>
          </a:p>
          <a:p>
            <a:pPr marL="171450" lvl="0" indent="-171450" defTabSz="711200">
              <a:lnSpc>
                <a:spcPct val="100000"/>
              </a:lnSpc>
              <a:spcBef>
                <a:spcPct val="0"/>
              </a:spcBef>
              <a:spcAft>
                <a:spcPts val="600"/>
              </a:spcAft>
              <a:buFont typeface="Arial" panose="020B0604020202020204" pitchFamily="34" charset="0"/>
              <a:buChar char="•"/>
            </a:pPr>
            <a:r>
              <a:rPr lang="en-GB" sz="1400">
                <a:latin typeface="+mj-lt"/>
              </a:rPr>
              <a:t>Strengthening the regional forecasting value chain, ensuring more coherent seasonal and sub-seasonal guidance across 17 countries.</a:t>
            </a:r>
          </a:p>
          <a:p>
            <a:pPr defTabSz="711200">
              <a:lnSpc>
                <a:spcPct val="100000"/>
              </a:lnSpc>
              <a:spcBef>
                <a:spcPct val="0"/>
              </a:spcBef>
              <a:spcAft>
                <a:spcPts val="600"/>
              </a:spcAft>
            </a:pPr>
            <a:endParaRPr lang="en-GB" sz="100">
              <a:latin typeface="+mj-lt"/>
            </a:endParaRPr>
          </a:p>
          <a:p>
            <a:pPr defTabSz="711200">
              <a:lnSpc>
                <a:spcPct val="100000"/>
              </a:lnSpc>
              <a:spcBef>
                <a:spcPct val="0"/>
              </a:spcBef>
              <a:spcAft>
                <a:spcPts val="600"/>
              </a:spcAft>
            </a:pPr>
            <a:r>
              <a:rPr lang="en-GB" b="1">
                <a:solidFill>
                  <a:srgbClr val="F7A400"/>
                </a:solidFill>
                <a:latin typeface="+mj-lt"/>
              </a:rPr>
              <a:t>02 Systems Enabling</a:t>
            </a:r>
          </a:p>
          <a:p>
            <a:pPr marL="285750" indent="-285750" defTabSz="711200">
              <a:lnSpc>
                <a:spcPct val="100000"/>
              </a:lnSpc>
              <a:spcBef>
                <a:spcPct val="0"/>
              </a:spcBef>
              <a:spcAft>
                <a:spcPts val="600"/>
              </a:spcAft>
              <a:buFont typeface="Arial" panose="020B0604020202020204" pitchFamily="34" charset="0"/>
              <a:buChar char="•"/>
            </a:pPr>
            <a:r>
              <a:rPr lang="en-GB" sz="1400">
                <a:latin typeface="+mj-lt"/>
              </a:rPr>
              <a:t>Builds NMHS technical capacity through regional workshops, national on-site trainings, and updated forecasting modules.</a:t>
            </a:r>
          </a:p>
          <a:p>
            <a:pPr defTabSz="711200">
              <a:lnSpc>
                <a:spcPct val="100000"/>
              </a:lnSpc>
              <a:spcBef>
                <a:spcPct val="0"/>
              </a:spcBef>
              <a:spcAft>
                <a:spcPts val="600"/>
              </a:spcAft>
            </a:pPr>
            <a:endParaRPr lang="en-GB" sz="200">
              <a:latin typeface="+mj-lt"/>
            </a:endParaRPr>
          </a:p>
          <a:p>
            <a:pPr defTabSz="711200">
              <a:lnSpc>
                <a:spcPct val="100000"/>
              </a:lnSpc>
              <a:spcBef>
                <a:spcPct val="0"/>
              </a:spcBef>
              <a:spcAft>
                <a:spcPts val="600"/>
              </a:spcAft>
            </a:pPr>
            <a:r>
              <a:rPr lang="en-GB" b="1">
                <a:solidFill>
                  <a:srgbClr val="BAD260"/>
                </a:solidFill>
                <a:latin typeface="+mj-lt"/>
              </a:rPr>
              <a:t>03 Catalytic</a:t>
            </a:r>
          </a:p>
          <a:p>
            <a:pPr defTabSz="711200">
              <a:lnSpc>
                <a:spcPct val="100000"/>
              </a:lnSpc>
              <a:spcBef>
                <a:spcPct val="0"/>
              </a:spcBef>
              <a:spcAft>
                <a:spcPts val="600"/>
              </a:spcAft>
            </a:pPr>
            <a:endParaRPr lang="en-GB" b="1">
              <a:solidFill>
                <a:srgbClr val="BAD260"/>
              </a:solidFill>
              <a:latin typeface="+mj-lt"/>
            </a:endParaRPr>
          </a:p>
        </p:txBody>
      </p:sp>
      <p:sp>
        <p:nvSpPr>
          <p:cNvPr id="2" name="Title 1">
            <a:extLst>
              <a:ext uri="{FF2B5EF4-FFF2-40B4-BE49-F238E27FC236}">
                <a16:creationId xmlns:a16="http://schemas.microsoft.com/office/drawing/2014/main" id="{C06E3B35-AF32-05CC-8BAE-356047A54BC2}"/>
              </a:ext>
            </a:extLst>
          </p:cNvPr>
          <p:cNvSpPr>
            <a:spLocks noGrp="1"/>
          </p:cNvSpPr>
          <p:nvPr>
            <p:ph type="title"/>
          </p:nvPr>
        </p:nvSpPr>
        <p:spPr>
          <a:xfrm>
            <a:off x="839788" y="228600"/>
            <a:ext cx="4893192" cy="1269999"/>
          </a:xfrm>
        </p:spPr>
        <p:txBody>
          <a:bodyPr/>
          <a:lstStyle/>
          <a:p>
            <a:r>
              <a:rPr lang="en-GB" b="1"/>
              <a:t>Pathways to Impact</a:t>
            </a:r>
            <a:br>
              <a:rPr lang="en-GB" b="1"/>
            </a:br>
            <a:r>
              <a:rPr lang="en-GB" sz="2000"/>
              <a:t>Stockholm Environment Institute</a:t>
            </a:r>
            <a:endParaRPr lang="en-GB"/>
          </a:p>
        </p:txBody>
      </p:sp>
      <p:sp>
        <p:nvSpPr>
          <p:cNvPr id="3" name="TextBox 2">
            <a:extLst>
              <a:ext uri="{FF2B5EF4-FFF2-40B4-BE49-F238E27FC236}">
                <a16:creationId xmlns:a16="http://schemas.microsoft.com/office/drawing/2014/main" id="{25324930-71EC-498F-E6C3-79A1EBBEB00E}"/>
              </a:ext>
            </a:extLst>
          </p:cNvPr>
          <p:cNvSpPr txBox="1"/>
          <p:nvPr/>
        </p:nvSpPr>
        <p:spPr>
          <a:xfrm>
            <a:off x="7115665" y="247741"/>
            <a:ext cx="3367709" cy="646331"/>
          </a:xfrm>
          <a:prstGeom prst="rect">
            <a:avLst/>
          </a:prstGeom>
          <a:noFill/>
        </p:spPr>
        <p:txBody>
          <a:bodyPr wrap="square" rtlCol="0">
            <a:spAutoFit/>
          </a:bodyPr>
          <a:lstStyle/>
          <a:p>
            <a:r>
              <a:rPr lang="en-GB" b="1">
                <a:solidFill>
                  <a:srgbClr val="FF0000"/>
                </a:solidFill>
              </a:rPr>
              <a:t>*Specific indicators not clearly defined*</a:t>
            </a:r>
          </a:p>
        </p:txBody>
      </p:sp>
      <p:pic>
        <p:nvPicPr>
          <p:cNvPr id="5" name="Picture 8" descr="Stockholm Environment Institute - Alchetron, the free social encyclopedia">
            <a:extLst>
              <a:ext uri="{FF2B5EF4-FFF2-40B4-BE49-F238E27FC236}">
                <a16:creationId xmlns:a16="http://schemas.microsoft.com/office/drawing/2014/main" id="{30DAA2E2-BEE4-1DB6-AFC5-3AF092DC2FB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61178" y="5619750"/>
            <a:ext cx="2330822" cy="1238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88895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17f18161-20d7-4746-87fd-50fe3e3b6619}" enabled="0" method="" siteId="{17f18161-20d7-4746-87fd-50fe3e3b6619}" removed="1"/>
</clbl:labelList>
</file>

<file path=docProps/app.xml><?xml version="1.0" encoding="utf-8"?>
<Properties xmlns="http://schemas.openxmlformats.org/officeDocument/2006/extended-properties" xmlns:vt="http://schemas.openxmlformats.org/officeDocument/2006/docPropsVTypes">
  <TotalTime>5992</TotalTime>
  <Words>2556</Words>
  <Application>Microsoft Macintosh PowerPoint</Application>
  <PresentationFormat>Widescreen</PresentationFormat>
  <Paragraphs>282</Paragraphs>
  <Slides>12</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Aptos</vt:lpstr>
      <vt:lpstr>Aptos Display</vt:lpstr>
      <vt:lpstr>Aptos ExtraBold</vt:lpstr>
      <vt:lpstr>Arial</vt:lpstr>
      <vt:lpstr>Courier New</vt:lpstr>
      <vt:lpstr>Symbol</vt:lpstr>
      <vt:lpstr>Office Theme</vt:lpstr>
      <vt:lpstr>WISER West Africa</vt:lpstr>
      <vt:lpstr>WISER West Africa: Strengthening the forecasting value chain from RCCs to decision-makers in West Africa, ensuring forecasts are relevant and actionable: AGRHYMET</vt:lpstr>
      <vt:lpstr>PowerPoint Presentation</vt:lpstr>
      <vt:lpstr>PowerPoint Presentation</vt:lpstr>
      <vt:lpstr>PowerPoint Presentation</vt:lpstr>
      <vt:lpstr>PowerPoint Presentation</vt:lpstr>
      <vt:lpstr>PowerPoint Presentation</vt:lpstr>
      <vt:lpstr>Monthly Activity Plan WISER West Africa – AGRHYMET (Nov 2025 – Mar 2026)</vt:lpstr>
      <vt:lpstr>Pathways to Impact Stockholm Environment Institute</vt:lpstr>
      <vt:lpstr>PowerPoint Presentation</vt:lpstr>
      <vt:lpstr>AGRHYMET GEDSI West Africa</vt:lpstr>
      <vt:lpstr>PowerPoint Presentation</vt:lpstr>
    </vt:vector>
  </TitlesOfParts>
  <Company>Met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Natalia Wells</dc:creator>
  <cp:lastModifiedBy>NSHIMIRIMANA Godefroy</cp:lastModifiedBy>
  <cp:revision>4</cp:revision>
  <dcterms:created xsi:type="dcterms:W3CDTF">2026-01-08T11:47:26Z</dcterms:created>
  <dcterms:modified xsi:type="dcterms:W3CDTF">2026-03-02T08:24:06Z</dcterms:modified>
</cp:coreProperties>
</file>