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5931" r:id="rId3"/>
    <p:sldId id="5903" r:id="rId4"/>
    <p:sldId id="5933" r:id="rId5"/>
    <p:sldId id="5928" r:id="rId6"/>
    <p:sldId id="5935" r:id="rId7"/>
    <p:sldId id="5936" r:id="rId8"/>
    <p:sldId id="5938" r:id="rId9"/>
    <p:sldId id="5930" r:id="rId10"/>
    <p:sldId id="5939" r:id="rId11"/>
    <p:sldId id="5929" r:id="rId12"/>
    <p:sldId id="5828" r:id="rId13"/>
    <p:sldId id="5677" r:id="rId14"/>
  </p:sldIdLst>
  <p:sldSz cx="20104100" cy="11309350"/>
  <p:notesSz cx="9144000" cy="6858000"/>
  <p:defaultTextStyle>
    <a:defPPr>
      <a:defRPr lang="en-US"/>
    </a:defPPr>
    <a:lvl1pPr marL="0" algn="l" defTabSz="753888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888" algn="l" defTabSz="753888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776" algn="l" defTabSz="753888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663" algn="l" defTabSz="753888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551" algn="l" defTabSz="753888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439" algn="l" defTabSz="753888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327" algn="l" defTabSz="753888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216" algn="l" defTabSz="753888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102" algn="l" defTabSz="753888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FF7C8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E3381-EE44-458E-A744-81F3D4F41E0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F5DAAB-5443-4071-BB0B-1C166F59DDF5}">
      <dgm:prSet phldrT="[Texte]"/>
      <dgm:spPr/>
      <dgm:t>
        <a:bodyPr/>
        <a:lstStyle/>
        <a:p>
          <a:pPr>
            <a:buNone/>
          </a:pPr>
          <a:r>
            <a:rPr lang="en-US" b="1" i="0" dirty="0"/>
            <a:t>Amplifying Health Risks</a:t>
          </a:r>
        </a:p>
        <a:p>
          <a:pPr>
            <a:buNone/>
          </a:pPr>
          <a:endParaRPr lang="en-US" b="1" i="0" dirty="0"/>
        </a:p>
        <a:p>
          <a:pPr>
            <a:buNone/>
          </a:pPr>
          <a:r>
            <a:rPr lang="en-US" b="0" i="0" dirty="0"/>
            <a:t>Climate change is intensifying heatwaves, flooding, vector-borne diseases, and deteriorating air quality, directly impacting vulnerable populations.</a:t>
          </a:r>
        </a:p>
      </dgm:t>
    </dgm:pt>
    <dgm:pt modelId="{6FC2FC31-201B-487A-8E56-0199E9B5A8FB}" type="parTrans" cxnId="{C5DBA436-C989-43BB-AF0B-53B29965DC52}">
      <dgm:prSet/>
      <dgm:spPr/>
      <dgm:t>
        <a:bodyPr/>
        <a:lstStyle/>
        <a:p>
          <a:endParaRPr lang="en-US"/>
        </a:p>
      </dgm:t>
    </dgm:pt>
    <dgm:pt modelId="{4EAA5676-3E80-4215-803A-03973D1BA4DB}" type="sibTrans" cxnId="{C5DBA436-C989-43BB-AF0B-53B29965DC52}">
      <dgm:prSet/>
      <dgm:spPr/>
      <dgm:t>
        <a:bodyPr/>
        <a:lstStyle/>
        <a:p>
          <a:endParaRPr lang="en-US"/>
        </a:p>
      </dgm:t>
    </dgm:pt>
    <dgm:pt modelId="{45B44E02-D228-4289-9935-082E183F5FE0}">
      <dgm:prSet phldrT="[Texte]"/>
      <dgm:spPr/>
      <dgm:t>
        <a:bodyPr/>
        <a:lstStyle/>
        <a:p>
          <a:pPr>
            <a:buNone/>
          </a:pPr>
          <a:r>
            <a:rPr lang="en-US" b="1" i="0" dirty="0"/>
            <a:t>Data &amp; tailored Climate Services Gap</a:t>
          </a:r>
        </a:p>
        <a:p>
          <a:pPr>
            <a:buNone/>
          </a:pPr>
          <a:r>
            <a:rPr lang="en-US" b="0" i="0" dirty="0"/>
            <a:t>Health systems often lack timely, localized, and tailored climate and weather intelligence required for effective operational decision-making</a:t>
          </a:r>
          <a:endParaRPr lang="en-US" dirty="0"/>
        </a:p>
      </dgm:t>
    </dgm:pt>
    <dgm:pt modelId="{F75FF63A-D078-474D-8C3D-D5169ECEE2A7}" type="parTrans" cxnId="{E5CF5C44-204D-4945-9E49-C402E9D78D3A}">
      <dgm:prSet/>
      <dgm:spPr/>
      <dgm:t>
        <a:bodyPr/>
        <a:lstStyle/>
        <a:p>
          <a:endParaRPr lang="en-US"/>
        </a:p>
      </dgm:t>
    </dgm:pt>
    <dgm:pt modelId="{61CD26FE-F841-4447-AE54-A3BA8B24CF42}" type="sibTrans" cxnId="{E5CF5C44-204D-4945-9E49-C402E9D78D3A}">
      <dgm:prSet/>
      <dgm:spPr/>
      <dgm:t>
        <a:bodyPr/>
        <a:lstStyle/>
        <a:p>
          <a:endParaRPr lang="en-US"/>
        </a:p>
      </dgm:t>
    </dgm:pt>
    <dgm:pt modelId="{D797561E-762B-4A99-A869-D0E45A9DD277}">
      <dgm:prSet phldrT="[Texte]"/>
      <dgm:spPr/>
      <dgm:t>
        <a:bodyPr/>
        <a:lstStyle/>
        <a:p>
          <a:pPr>
            <a:buNone/>
          </a:pPr>
          <a:r>
            <a:rPr lang="en-US" b="1" i="0" dirty="0"/>
            <a:t>       Coordination</a:t>
          </a:r>
          <a:endParaRPr lang="en-US" b="0" i="0" dirty="0"/>
        </a:p>
        <a:p>
          <a:pPr>
            <a:buNone/>
          </a:pPr>
          <a:r>
            <a:rPr lang="en-US" b="0" i="0" dirty="0"/>
            <a:t>Persistent gaps exist in cross-sector coordination between meteorological agencies and health ministries</a:t>
          </a:r>
          <a:endParaRPr lang="en-US" dirty="0"/>
        </a:p>
      </dgm:t>
    </dgm:pt>
    <dgm:pt modelId="{5C7B4AA8-A300-40CB-B324-6CB8F154DBCB}" type="parTrans" cxnId="{B82A6DB9-1412-4889-A726-9361844BAAA6}">
      <dgm:prSet/>
      <dgm:spPr/>
      <dgm:t>
        <a:bodyPr/>
        <a:lstStyle/>
        <a:p>
          <a:endParaRPr lang="en-US"/>
        </a:p>
      </dgm:t>
    </dgm:pt>
    <dgm:pt modelId="{4DC1DE47-769E-4F6E-8739-10E9FE7F0C05}" type="sibTrans" cxnId="{B82A6DB9-1412-4889-A726-9361844BAAA6}">
      <dgm:prSet/>
      <dgm:spPr/>
      <dgm:t>
        <a:bodyPr/>
        <a:lstStyle/>
        <a:p>
          <a:endParaRPr lang="en-US"/>
        </a:p>
      </dgm:t>
    </dgm:pt>
    <dgm:pt modelId="{C31D0080-356A-4752-89FF-B3FBB715A6EE}">
      <dgm:prSet phldrT="[Texte]"/>
      <dgm:spPr/>
      <dgm:t>
        <a:bodyPr/>
        <a:lstStyle/>
        <a:p>
          <a:pPr>
            <a:buNone/>
          </a:pPr>
          <a:r>
            <a:rPr lang="en-US" b="1" i="0" dirty="0"/>
            <a:t>Policy</a:t>
          </a:r>
          <a:endParaRPr lang="en-US" b="0" i="0" dirty="0"/>
        </a:p>
        <a:p>
          <a:pPr>
            <a:buNone/>
          </a:pPr>
          <a:r>
            <a:rPr lang="en-US" b="1" i="0" dirty="0"/>
            <a:t>Institutional Capacity</a:t>
          </a:r>
        </a:p>
        <a:p>
          <a:pPr>
            <a:buNone/>
          </a:pPr>
          <a:r>
            <a:rPr lang="en-US" b="0" i="0" dirty="0"/>
            <a:t>There is a critical need to institutionalize co-produced, demand-driven services to support long-term </a:t>
          </a:r>
          <a:endParaRPr lang="en-US" dirty="0"/>
        </a:p>
      </dgm:t>
    </dgm:pt>
    <dgm:pt modelId="{6A806F11-4D5F-4055-8667-1D9707936B67}" type="parTrans" cxnId="{01B4BCF4-BB23-4BE6-BFDB-0BA812AA3679}">
      <dgm:prSet/>
      <dgm:spPr/>
      <dgm:t>
        <a:bodyPr/>
        <a:lstStyle/>
        <a:p>
          <a:endParaRPr lang="en-US"/>
        </a:p>
      </dgm:t>
    </dgm:pt>
    <dgm:pt modelId="{385794E1-8D6F-4C36-9AB7-90F48EE4E7F4}" type="sibTrans" cxnId="{01B4BCF4-BB23-4BE6-BFDB-0BA812AA3679}">
      <dgm:prSet/>
      <dgm:spPr/>
      <dgm:t>
        <a:bodyPr/>
        <a:lstStyle/>
        <a:p>
          <a:endParaRPr lang="en-US"/>
        </a:p>
      </dgm:t>
    </dgm:pt>
    <dgm:pt modelId="{7EF944C5-6F91-4069-B007-66840BC35B96}" type="pres">
      <dgm:prSet presAssocID="{9D4E3381-EE44-458E-A744-81F3D4F41E08}" presName="diagram" presStyleCnt="0">
        <dgm:presLayoutVars>
          <dgm:dir/>
          <dgm:resizeHandles val="exact"/>
        </dgm:presLayoutVars>
      </dgm:prSet>
      <dgm:spPr/>
    </dgm:pt>
    <dgm:pt modelId="{98560B9F-1F49-4F70-A93B-9BA7E495EE40}" type="pres">
      <dgm:prSet presAssocID="{05F5DAAB-5443-4071-BB0B-1C166F59DDF5}" presName="node" presStyleLbl="node1" presStyleIdx="0" presStyleCnt="4" custLinFactNeighborX="-27332" custLinFactNeighborY="5543">
        <dgm:presLayoutVars>
          <dgm:bulletEnabled val="1"/>
        </dgm:presLayoutVars>
      </dgm:prSet>
      <dgm:spPr/>
    </dgm:pt>
    <dgm:pt modelId="{9BBCB16F-5045-40B1-8558-A068FFC7273A}" type="pres">
      <dgm:prSet presAssocID="{4EAA5676-3E80-4215-803A-03973D1BA4DB}" presName="sibTrans" presStyleCnt="0"/>
      <dgm:spPr/>
    </dgm:pt>
    <dgm:pt modelId="{CB755449-F6C2-4790-99AE-E60DC40A61AF}" type="pres">
      <dgm:prSet presAssocID="{45B44E02-D228-4289-9935-082E183F5FE0}" presName="node" presStyleLbl="node1" presStyleIdx="1" presStyleCnt="4">
        <dgm:presLayoutVars>
          <dgm:bulletEnabled val="1"/>
        </dgm:presLayoutVars>
      </dgm:prSet>
      <dgm:spPr/>
    </dgm:pt>
    <dgm:pt modelId="{3C6BF8EB-D4C5-407A-9A17-566FEEC96AC9}" type="pres">
      <dgm:prSet presAssocID="{61CD26FE-F841-4447-AE54-A3BA8B24CF42}" presName="sibTrans" presStyleCnt="0"/>
      <dgm:spPr/>
    </dgm:pt>
    <dgm:pt modelId="{92B4EFB4-80EC-4021-994F-9B5199D925F8}" type="pres">
      <dgm:prSet presAssocID="{D797561E-762B-4A99-A869-D0E45A9DD277}" presName="node" presStyleLbl="node1" presStyleIdx="2" presStyleCnt="4" custLinFactNeighborX="-27332" custLinFactNeighborY="4929">
        <dgm:presLayoutVars>
          <dgm:bulletEnabled val="1"/>
        </dgm:presLayoutVars>
      </dgm:prSet>
      <dgm:spPr/>
    </dgm:pt>
    <dgm:pt modelId="{7FBA234A-1885-4292-B682-49BECD3B5584}" type="pres">
      <dgm:prSet presAssocID="{4DC1DE47-769E-4F6E-8739-10E9FE7F0C05}" presName="sibTrans" presStyleCnt="0"/>
      <dgm:spPr/>
    </dgm:pt>
    <dgm:pt modelId="{F11D1076-C15C-4D2A-BA7D-521C3CAD5A18}" type="pres">
      <dgm:prSet presAssocID="{C31D0080-356A-4752-89FF-B3FBB715A6EE}" presName="node" presStyleLbl="node1" presStyleIdx="3" presStyleCnt="4">
        <dgm:presLayoutVars>
          <dgm:bulletEnabled val="1"/>
        </dgm:presLayoutVars>
      </dgm:prSet>
      <dgm:spPr/>
    </dgm:pt>
  </dgm:ptLst>
  <dgm:cxnLst>
    <dgm:cxn modelId="{C5DBA436-C989-43BB-AF0B-53B29965DC52}" srcId="{9D4E3381-EE44-458E-A744-81F3D4F41E08}" destId="{05F5DAAB-5443-4071-BB0B-1C166F59DDF5}" srcOrd="0" destOrd="0" parTransId="{6FC2FC31-201B-487A-8E56-0199E9B5A8FB}" sibTransId="{4EAA5676-3E80-4215-803A-03973D1BA4DB}"/>
    <dgm:cxn modelId="{E5CF5C44-204D-4945-9E49-C402E9D78D3A}" srcId="{9D4E3381-EE44-458E-A744-81F3D4F41E08}" destId="{45B44E02-D228-4289-9935-082E183F5FE0}" srcOrd="1" destOrd="0" parTransId="{F75FF63A-D078-474D-8C3D-D5169ECEE2A7}" sibTransId="{61CD26FE-F841-4447-AE54-A3BA8B24CF42}"/>
    <dgm:cxn modelId="{AD74ED6A-3459-4BA9-BEA7-508A35FABEF5}" type="presOf" srcId="{D797561E-762B-4A99-A869-D0E45A9DD277}" destId="{92B4EFB4-80EC-4021-994F-9B5199D925F8}" srcOrd="0" destOrd="0" presId="urn:microsoft.com/office/officeart/2005/8/layout/default"/>
    <dgm:cxn modelId="{37996856-0706-4807-B316-8C672614DA56}" type="presOf" srcId="{9D4E3381-EE44-458E-A744-81F3D4F41E08}" destId="{7EF944C5-6F91-4069-B007-66840BC35B96}" srcOrd="0" destOrd="0" presId="urn:microsoft.com/office/officeart/2005/8/layout/default"/>
    <dgm:cxn modelId="{13B7DC97-A7A5-4D5C-8BF4-A07EEA068244}" type="presOf" srcId="{05F5DAAB-5443-4071-BB0B-1C166F59DDF5}" destId="{98560B9F-1F49-4F70-A93B-9BA7E495EE40}" srcOrd="0" destOrd="0" presId="urn:microsoft.com/office/officeart/2005/8/layout/default"/>
    <dgm:cxn modelId="{BC547CAF-2F9A-46FF-849E-21F82BCE05AA}" type="presOf" srcId="{C31D0080-356A-4752-89FF-B3FBB715A6EE}" destId="{F11D1076-C15C-4D2A-BA7D-521C3CAD5A18}" srcOrd="0" destOrd="0" presId="urn:microsoft.com/office/officeart/2005/8/layout/default"/>
    <dgm:cxn modelId="{B82A6DB9-1412-4889-A726-9361844BAAA6}" srcId="{9D4E3381-EE44-458E-A744-81F3D4F41E08}" destId="{D797561E-762B-4A99-A869-D0E45A9DD277}" srcOrd="2" destOrd="0" parTransId="{5C7B4AA8-A300-40CB-B324-6CB8F154DBCB}" sibTransId="{4DC1DE47-769E-4F6E-8739-10E9FE7F0C05}"/>
    <dgm:cxn modelId="{F51A5FC2-3078-40F3-982B-00FAFCAA1D65}" type="presOf" srcId="{45B44E02-D228-4289-9935-082E183F5FE0}" destId="{CB755449-F6C2-4790-99AE-E60DC40A61AF}" srcOrd="0" destOrd="0" presId="urn:microsoft.com/office/officeart/2005/8/layout/default"/>
    <dgm:cxn modelId="{01B4BCF4-BB23-4BE6-BFDB-0BA812AA3679}" srcId="{9D4E3381-EE44-458E-A744-81F3D4F41E08}" destId="{C31D0080-356A-4752-89FF-B3FBB715A6EE}" srcOrd="3" destOrd="0" parTransId="{6A806F11-4D5F-4055-8667-1D9707936B67}" sibTransId="{385794E1-8D6F-4C36-9AB7-90F48EE4E7F4}"/>
    <dgm:cxn modelId="{D1FDD0DC-C1D2-41B4-9C4C-6407F6566B42}" type="presParOf" srcId="{7EF944C5-6F91-4069-B007-66840BC35B96}" destId="{98560B9F-1F49-4F70-A93B-9BA7E495EE40}" srcOrd="0" destOrd="0" presId="urn:microsoft.com/office/officeart/2005/8/layout/default"/>
    <dgm:cxn modelId="{1189257C-F52E-4EBE-BC45-56FB7FE7774D}" type="presParOf" srcId="{7EF944C5-6F91-4069-B007-66840BC35B96}" destId="{9BBCB16F-5045-40B1-8558-A068FFC7273A}" srcOrd="1" destOrd="0" presId="urn:microsoft.com/office/officeart/2005/8/layout/default"/>
    <dgm:cxn modelId="{F481057B-1624-434B-BA5C-BAAD156E67E4}" type="presParOf" srcId="{7EF944C5-6F91-4069-B007-66840BC35B96}" destId="{CB755449-F6C2-4790-99AE-E60DC40A61AF}" srcOrd="2" destOrd="0" presId="urn:microsoft.com/office/officeart/2005/8/layout/default"/>
    <dgm:cxn modelId="{3601157E-D8AD-476B-861E-CA5988B1D152}" type="presParOf" srcId="{7EF944C5-6F91-4069-B007-66840BC35B96}" destId="{3C6BF8EB-D4C5-407A-9A17-566FEEC96AC9}" srcOrd="3" destOrd="0" presId="urn:microsoft.com/office/officeart/2005/8/layout/default"/>
    <dgm:cxn modelId="{C289CDF6-6A10-422F-8774-9C9126C5401F}" type="presParOf" srcId="{7EF944C5-6F91-4069-B007-66840BC35B96}" destId="{92B4EFB4-80EC-4021-994F-9B5199D925F8}" srcOrd="4" destOrd="0" presId="urn:microsoft.com/office/officeart/2005/8/layout/default"/>
    <dgm:cxn modelId="{10882905-40B2-4AD0-8ED7-52F70D6B63D8}" type="presParOf" srcId="{7EF944C5-6F91-4069-B007-66840BC35B96}" destId="{7FBA234A-1885-4292-B682-49BECD3B5584}" srcOrd="5" destOrd="0" presId="urn:microsoft.com/office/officeart/2005/8/layout/default"/>
    <dgm:cxn modelId="{A99D8807-94FD-4168-BE94-83D1E65699F0}" type="presParOf" srcId="{7EF944C5-6F91-4069-B007-66840BC35B96}" destId="{F11D1076-C15C-4D2A-BA7D-521C3CAD5A1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E0B12-2227-40EC-AB81-618632328446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2C26313-FFDB-4186-91D4-7AF4CF0E5153}">
      <dgm:prSet phldrT="[Texte]"/>
      <dgm:spPr/>
      <dgm:t>
        <a:bodyPr/>
        <a:lstStyle/>
        <a:p>
          <a:r>
            <a:rPr lang="en-US" dirty="0"/>
            <a:t>Technical Bridge</a:t>
          </a:r>
        </a:p>
      </dgm:t>
    </dgm:pt>
    <dgm:pt modelId="{70DB99DB-8195-46A0-A2E2-103D46DC1366}" type="parTrans" cxnId="{1518F50A-CD42-4056-8C5B-21F51EA2F84F}">
      <dgm:prSet/>
      <dgm:spPr/>
      <dgm:t>
        <a:bodyPr/>
        <a:lstStyle/>
        <a:p>
          <a:endParaRPr lang="en-US"/>
        </a:p>
      </dgm:t>
    </dgm:pt>
    <dgm:pt modelId="{C6B9A877-46EB-47A9-B844-9D56F8FC07C2}" type="sibTrans" cxnId="{1518F50A-CD42-4056-8C5B-21F51EA2F84F}">
      <dgm:prSet/>
      <dgm:spPr/>
      <dgm:t>
        <a:bodyPr/>
        <a:lstStyle/>
        <a:p>
          <a:endParaRPr lang="en-US"/>
        </a:p>
      </dgm:t>
    </dgm:pt>
    <dgm:pt modelId="{3675157B-D66E-4EB8-B1E3-B7483EC34886}">
      <dgm:prSet phldrT="[Texte]"/>
      <dgm:spPr/>
      <dgm:t>
        <a:bodyPr/>
        <a:lstStyle/>
        <a:p>
          <a:r>
            <a:rPr lang="en-US" dirty="0"/>
            <a:t>Translating complex meteorological data into accessible health risk indicators</a:t>
          </a:r>
        </a:p>
      </dgm:t>
    </dgm:pt>
    <dgm:pt modelId="{3DEF1EB8-B0AF-40E9-A03D-BC5C3FA5940F}" type="parTrans" cxnId="{8BF06E72-6169-41D8-87BA-B6AC1C192AFE}">
      <dgm:prSet/>
      <dgm:spPr/>
      <dgm:t>
        <a:bodyPr/>
        <a:lstStyle/>
        <a:p>
          <a:endParaRPr lang="en-US"/>
        </a:p>
      </dgm:t>
    </dgm:pt>
    <dgm:pt modelId="{B8531B8F-7E6E-4920-BA6B-F8113395BA53}" type="sibTrans" cxnId="{8BF06E72-6169-41D8-87BA-B6AC1C192AFE}">
      <dgm:prSet/>
      <dgm:spPr/>
      <dgm:t>
        <a:bodyPr/>
        <a:lstStyle/>
        <a:p>
          <a:endParaRPr lang="en-US"/>
        </a:p>
      </dgm:t>
    </dgm:pt>
    <dgm:pt modelId="{51E82D50-3D23-432D-B8C5-04EC8E417148}">
      <dgm:prSet phldrT="[Texte]"/>
      <dgm:spPr/>
      <dgm:t>
        <a:bodyPr/>
        <a:lstStyle/>
        <a:p>
          <a:r>
            <a:rPr lang="en-US" dirty="0"/>
            <a:t>Operational Bridge</a:t>
          </a:r>
        </a:p>
      </dgm:t>
    </dgm:pt>
    <dgm:pt modelId="{87F8CA58-F473-4B36-883F-6418259F1B67}" type="parTrans" cxnId="{D79DB7AE-029F-45C2-89BC-24B4C5949182}">
      <dgm:prSet/>
      <dgm:spPr/>
      <dgm:t>
        <a:bodyPr/>
        <a:lstStyle/>
        <a:p>
          <a:endParaRPr lang="en-US"/>
        </a:p>
      </dgm:t>
    </dgm:pt>
    <dgm:pt modelId="{817EEE4C-43B8-470C-A124-CA3622DE25D2}" type="sibTrans" cxnId="{D79DB7AE-029F-45C2-89BC-24B4C5949182}">
      <dgm:prSet/>
      <dgm:spPr/>
      <dgm:t>
        <a:bodyPr/>
        <a:lstStyle/>
        <a:p>
          <a:endParaRPr lang="en-US"/>
        </a:p>
      </dgm:t>
    </dgm:pt>
    <dgm:pt modelId="{2B653766-351C-4CEE-A727-2D5A1CB55C40}">
      <dgm:prSet phldrT="[Texte]"/>
      <dgm:spPr/>
      <dgm:t>
        <a:bodyPr/>
        <a:lstStyle/>
        <a:p>
          <a:r>
            <a:rPr lang="en-US" dirty="0"/>
            <a:t>Delivering co-designed services integrated into existing health workflows. Ensuring information arrives at the right time, in the right format, for the right users.</a:t>
          </a:r>
        </a:p>
      </dgm:t>
    </dgm:pt>
    <dgm:pt modelId="{7784DB36-AB53-4ECB-AFB0-7A3941DF0C89}" type="parTrans" cxnId="{5E69C603-92F5-4CBA-83B5-56DC4F95A2AC}">
      <dgm:prSet/>
      <dgm:spPr/>
      <dgm:t>
        <a:bodyPr/>
        <a:lstStyle/>
        <a:p>
          <a:endParaRPr lang="en-US"/>
        </a:p>
      </dgm:t>
    </dgm:pt>
    <dgm:pt modelId="{A5FC1B6E-C664-42EB-A9F5-8061C1B498F1}" type="sibTrans" cxnId="{5E69C603-92F5-4CBA-83B5-56DC4F95A2AC}">
      <dgm:prSet/>
      <dgm:spPr/>
      <dgm:t>
        <a:bodyPr/>
        <a:lstStyle/>
        <a:p>
          <a:endParaRPr lang="en-US"/>
        </a:p>
      </dgm:t>
    </dgm:pt>
    <dgm:pt modelId="{297363CC-883A-403B-B719-3F77C63CDF99}">
      <dgm:prSet phldrT="[Texte]"/>
      <dgm:spPr/>
      <dgm:t>
        <a:bodyPr/>
        <a:lstStyle/>
        <a:p>
          <a:r>
            <a:rPr lang="en-US" dirty="0"/>
            <a:t>Collaborative Bridge</a:t>
          </a:r>
        </a:p>
      </dgm:t>
    </dgm:pt>
    <dgm:pt modelId="{1282C33D-EF2A-4577-A36F-3046F333C6AE}" type="parTrans" cxnId="{7CA8201C-2B20-437A-B06A-45076F4F665D}">
      <dgm:prSet/>
      <dgm:spPr/>
      <dgm:t>
        <a:bodyPr/>
        <a:lstStyle/>
        <a:p>
          <a:endParaRPr lang="en-US"/>
        </a:p>
      </dgm:t>
    </dgm:pt>
    <dgm:pt modelId="{8E1FB9B8-95D1-4753-88D5-C7CE6426B47A}" type="sibTrans" cxnId="{7CA8201C-2B20-437A-B06A-45076F4F665D}">
      <dgm:prSet/>
      <dgm:spPr/>
      <dgm:t>
        <a:bodyPr/>
        <a:lstStyle/>
        <a:p>
          <a:endParaRPr lang="en-US"/>
        </a:p>
      </dgm:t>
    </dgm:pt>
    <dgm:pt modelId="{99078DCC-697C-4E1F-9909-A0A144545A02}">
      <dgm:prSet phldrT="[Texte]"/>
      <dgm:spPr/>
      <dgm:t>
        <a:bodyPr/>
        <a:lstStyle/>
        <a:p>
          <a:r>
            <a:rPr lang="en-US" dirty="0"/>
            <a:t>Formalizing data sharing, joint planning, and service integration. creating a sustained dialogue between both sectors.</a:t>
          </a:r>
        </a:p>
      </dgm:t>
    </dgm:pt>
    <dgm:pt modelId="{41869F10-D025-45C4-96F2-D88C98FE8D71}" type="parTrans" cxnId="{74C40ED1-C2A9-4AC9-B6F0-61BAC29D0652}">
      <dgm:prSet/>
      <dgm:spPr/>
      <dgm:t>
        <a:bodyPr/>
        <a:lstStyle/>
        <a:p>
          <a:endParaRPr lang="en-US"/>
        </a:p>
      </dgm:t>
    </dgm:pt>
    <dgm:pt modelId="{DBFFA56A-68CB-4AC0-90C5-9803387B3345}" type="sibTrans" cxnId="{74C40ED1-C2A9-4AC9-B6F0-61BAC29D0652}">
      <dgm:prSet/>
      <dgm:spPr/>
      <dgm:t>
        <a:bodyPr/>
        <a:lstStyle/>
        <a:p>
          <a:endParaRPr lang="en-US"/>
        </a:p>
      </dgm:t>
    </dgm:pt>
    <dgm:pt modelId="{96D1DF04-8846-4A08-B9B2-0FC4D50F7256}" type="pres">
      <dgm:prSet presAssocID="{B0CE0B12-2227-40EC-AB81-618632328446}" presName="linear" presStyleCnt="0">
        <dgm:presLayoutVars>
          <dgm:dir/>
          <dgm:resizeHandles val="exact"/>
        </dgm:presLayoutVars>
      </dgm:prSet>
      <dgm:spPr/>
    </dgm:pt>
    <dgm:pt modelId="{7272B25F-4618-446A-9293-72C7F4A509D9}" type="pres">
      <dgm:prSet presAssocID="{72C26313-FFDB-4186-91D4-7AF4CF0E5153}" presName="comp" presStyleCnt="0"/>
      <dgm:spPr/>
    </dgm:pt>
    <dgm:pt modelId="{110F045F-635C-4FC9-9035-997B66071A60}" type="pres">
      <dgm:prSet presAssocID="{72C26313-FFDB-4186-91D4-7AF4CF0E5153}" presName="box" presStyleLbl="node1" presStyleIdx="0" presStyleCnt="3"/>
      <dgm:spPr/>
    </dgm:pt>
    <dgm:pt modelId="{F8B45D66-9861-410D-82F8-49015976A663}" type="pres">
      <dgm:prSet presAssocID="{72C26313-FFDB-4186-91D4-7AF4CF0E5153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Graphique à barres avec tendance à la hausse avec un remplissage uni"/>
        </a:ext>
      </dgm:extLst>
    </dgm:pt>
    <dgm:pt modelId="{F70165AC-0200-4400-9A23-6A478B26E8BF}" type="pres">
      <dgm:prSet presAssocID="{72C26313-FFDB-4186-91D4-7AF4CF0E5153}" presName="text" presStyleLbl="node1" presStyleIdx="0" presStyleCnt="3">
        <dgm:presLayoutVars>
          <dgm:bulletEnabled val="1"/>
        </dgm:presLayoutVars>
      </dgm:prSet>
      <dgm:spPr/>
    </dgm:pt>
    <dgm:pt modelId="{BD2C9663-949C-44D8-AE56-734004521760}" type="pres">
      <dgm:prSet presAssocID="{C6B9A877-46EB-47A9-B844-9D56F8FC07C2}" presName="spacer" presStyleCnt="0"/>
      <dgm:spPr/>
    </dgm:pt>
    <dgm:pt modelId="{0B1A253A-1055-416E-A45A-3B0091DFB3D9}" type="pres">
      <dgm:prSet presAssocID="{51E82D50-3D23-432D-B8C5-04EC8E417148}" presName="comp" presStyleCnt="0"/>
      <dgm:spPr/>
    </dgm:pt>
    <dgm:pt modelId="{166C2813-EDDB-4958-AA83-A793A493B09C}" type="pres">
      <dgm:prSet presAssocID="{51E82D50-3D23-432D-B8C5-04EC8E417148}" presName="box" presStyleLbl="node1" presStyleIdx="1" presStyleCnt="3"/>
      <dgm:spPr/>
    </dgm:pt>
    <dgm:pt modelId="{58789D44-6E39-485A-9BA0-5BD052B0C887}" type="pres">
      <dgm:prSet presAssocID="{51E82D50-3D23-432D-B8C5-04EC8E417148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Avis des clients avec un remplissage uni"/>
        </a:ext>
      </dgm:extLst>
    </dgm:pt>
    <dgm:pt modelId="{18B19DD0-CB0E-4E6D-A159-3D4EAFF96102}" type="pres">
      <dgm:prSet presAssocID="{51E82D50-3D23-432D-B8C5-04EC8E417148}" presName="text" presStyleLbl="node1" presStyleIdx="1" presStyleCnt="3">
        <dgm:presLayoutVars>
          <dgm:bulletEnabled val="1"/>
        </dgm:presLayoutVars>
      </dgm:prSet>
      <dgm:spPr/>
    </dgm:pt>
    <dgm:pt modelId="{94E9DE81-E4E7-4AED-9AC8-8B0A49F7F932}" type="pres">
      <dgm:prSet presAssocID="{817EEE4C-43B8-470C-A124-CA3622DE25D2}" presName="spacer" presStyleCnt="0"/>
      <dgm:spPr/>
    </dgm:pt>
    <dgm:pt modelId="{4FE0DB4D-9D46-4F1C-B2E8-3A4FCA7C67AC}" type="pres">
      <dgm:prSet presAssocID="{297363CC-883A-403B-B719-3F77C63CDF99}" presName="comp" presStyleCnt="0"/>
      <dgm:spPr/>
    </dgm:pt>
    <dgm:pt modelId="{C40BA33C-E512-448A-835F-5396022C3D67}" type="pres">
      <dgm:prSet presAssocID="{297363CC-883A-403B-B719-3F77C63CDF99}" presName="box" presStyleLbl="node1" presStyleIdx="2" presStyleCnt="3"/>
      <dgm:spPr/>
    </dgm:pt>
    <dgm:pt modelId="{B770E731-5172-4B02-B618-7E632AC99355}" type="pres">
      <dgm:prSet presAssocID="{297363CC-883A-403B-B719-3F77C63CDF99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id="0" name="" descr="Poignée de main contour"/>
        </a:ext>
      </dgm:extLst>
    </dgm:pt>
    <dgm:pt modelId="{BBB9DDFC-86D5-43B6-A088-403D17619E60}" type="pres">
      <dgm:prSet presAssocID="{297363CC-883A-403B-B719-3F77C63CDF99}" presName="text" presStyleLbl="node1" presStyleIdx="2" presStyleCnt="3">
        <dgm:presLayoutVars>
          <dgm:bulletEnabled val="1"/>
        </dgm:presLayoutVars>
      </dgm:prSet>
      <dgm:spPr/>
    </dgm:pt>
  </dgm:ptLst>
  <dgm:cxnLst>
    <dgm:cxn modelId="{5E69C603-92F5-4CBA-83B5-56DC4F95A2AC}" srcId="{51E82D50-3D23-432D-B8C5-04EC8E417148}" destId="{2B653766-351C-4CEE-A727-2D5A1CB55C40}" srcOrd="0" destOrd="0" parTransId="{7784DB36-AB53-4ECB-AFB0-7A3941DF0C89}" sibTransId="{A5FC1B6E-C664-42EB-A9F5-8061C1B498F1}"/>
    <dgm:cxn modelId="{1518F50A-CD42-4056-8C5B-21F51EA2F84F}" srcId="{B0CE0B12-2227-40EC-AB81-618632328446}" destId="{72C26313-FFDB-4186-91D4-7AF4CF0E5153}" srcOrd="0" destOrd="0" parTransId="{70DB99DB-8195-46A0-A2E2-103D46DC1366}" sibTransId="{C6B9A877-46EB-47A9-B844-9D56F8FC07C2}"/>
    <dgm:cxn modelId="{7CA8201C-2B20-437A-B06A-45076F4F665D}" srcId="{B0CE0B12-2227-40EC-AB81-618632328446}" destId="{297363CC-883A-403B-B719-3F77C63CDF99}" srcOrd="2" destOrd="0" parTransId="{1282C33D-EF2A-4577-A36F-3046F333C6AE}" sibTransId="{8E1FB9B8-95D1-4753-88D5-C7CE6426B47A}"/>
    <dgm:cxn modelId="{D19F7D29-BED7-4FFD-B4DD-2C19972EBA7E}" type="presOf" srcId="{2B653766-351C-4CEE-A727-2D5A1CB55C40}" destId="{18B19DD0-CB0E-4E6D-A159-3D4EAFF96102}" srcOrd="1" destOrd="1" presId="urn:microsoft.com/office/officeart/2005/8/layout/vList4"/>
    <dgm:cxn modelId="{1648B02F-7620-4B0C-9234-873A5ADA6155}" type="presOf" srcId="{99078DCC-697C-4E1F-9909-A0A144545A02}" destId="{BBB9DDFC-86D5-43B6-A088-403D17619E60}" srcOrd="1" destOrd="1" presId="urn:microsoft.com/office/officeart/2005/8/layout/vList4"/>
    <dgm:cxn modelId="{910AC034-DE7B-41B0-AEC0-1F592832F65D}" type="presOf" srcId="{72C26313-FFDB-4186-91D4-7AF4CF0E5153}" destId="{F70165AC-0200-4400-9A23-6A478B26E8BF}" srcOrd="1" destOrd="0" presId="urn:microsoft.com/office/officeart/2005/8/layout/vList4"/>
    <dgm:cxn modelId="{81DC2967-3497-41B5-B8DD-1E12247A445B}" type="presOf" srcId="{297363CC-883A-403B-B719-3F77C63CDF99}" destId="{C40BA33C-E512-448A-835F-5396022C3D67}" srcOrd="0" destOrd="0" presId="urn:microsoft.com/office/officeart/2005/8/layout/vList4"/>
    <dgm:cxn modelId="{E41B064F-37DE-4838-89F7-90E66D73E920}" type="presOf" srcId="{51E82D50-3D23-432D-B8C5-04EC8E417148}" destId="{166C2813-EDDB-4958-AA83-A793A493B09C}" srcOrd="0" destOrd="0" presId="urn:microsoft.com/office/officeart/2005/8/layout/vList4"/>
    <dgm:cxn modelId="{8BF06E72-6169-41D8-87BA-B6AC1C192AFE}" srcId="{72C26313-FFDB-4186-91D4-7AF4CF0E5153}" destId="{3675157B-D66E-4EB8-B1E3-B7483EC34886}" srcOrd="0" destOrd="0" parTransId="{3DEF1EB8-B0AF-40E9-A03D-BC5C3FA5940F}" sibTransId="{B8531B8F-7E6E-4920-BA6B-F8113395BA53}"/>
    <dgm:cxn modelId="{F7B6D658-B03E-4882-A878-F8ED41171EB5}" type="presOf" srcId="{72C26313-FFDB-4186-91D4-7AF4CF0E5153}" destId="{110F045F-635C-4FC9-9035-997B66071A60}" srcOrd="0" destOrd="0" presId="urn:microsoft.com/office/officeart/2005/8/layout/vList4"/>
    <dgm:cxn modelId="{64111199-EB00-478C-9940-D7696B646C5E}" type="presOf" srcId="{3675157B-D66E-4EB8-B1E3-B7483EC34886}" destId="{F70165AC-0200-4400-9A23-6A478B26E8BF}" srcOrd="1" destOrd="1" presId="urn:microsoft.com/office/officeart/2005/8/layout/vList4"/>
    <dgm:cxn modelId="{509703A0-E1C5-4157-8F74-5C5E96F1B624}" type="presOf" srcId="{99078DCC-697C-4E1F-9909-A0A144545A02}" destId="{C40BA33C-E512-448A-835F-5396022C3D67}" srcOrd="0" destOrd="1" presId="urn:microsoft.com/office/officeart/2005/8/layout/vList4"/>
    <dgm:cxn modelId="{F2C860A9-8F5E-420B-B073-714A31009E8B}" type="presOf" srcId="{51E82D50-3D23-432D-B8C5-04EC8E417148}" destId="{18B19DD0-CB0E-4E6D-A159-3D4EAFF96102}" srcOrd="1" destOrd="0" presId="urn:microsoft.com/office/officeart/2005/8/layout/vList4"/>
    <dgm:cxn modelId="{D79DB7AE-029F-45C2-89BC-24B4C5949182}" srcId="{B0CE0B12-2227-40EC-AB81-618632328446}" destId="{51E82D50-3D23-432D-B8C5-04EC8E417148}" srcOrd="1" destOrd="0" parTransId="{87F8CA58-F473-4B36-883F-6418259F1B67}" sibTransId="{817EEE4C-43B8-470C-A124-CA3622DE25D2}"/>
    <dgm:cxn modelId="{3FA045C9-F5D4-4C71-97FA-BEA06AA5ED9E}" type="presOf" srcId="{297363CC-883A-403B-B719-3F77C63CDF99}" destId="{BBB9DDFC-86D5-43B6-A088-403D17619E60}" srcOrd="1" destOrd="0" presId="urn:microsoft.com/office/officeart/2005/8/layout/vList4"/>
    <dgm:cxn modelId="{74C40ED1-C2A9-4AC9-B6F0-61BAC29D0652}" srcId="{297363CC-883A-403B-B719-3F77C63CDF99}" destId="{99078DCC-697C-4E1F-9909-A0A144545A02}" srcOrd="0" destOrd="0" parTransId="{41869F10-D025-45C4-96F2-D88C98FE8D71}" sibTransId="{DBFFA56A-68CB-4AC0-90C5-9803387B3345}"/>
    <dgm:cxn modelId="{4358B0EF-620C-4AC4-9EA0-F1A66EBF6BE8}" type="presOf" srcId="{3675157B-D66E-4EB8-B1E3-B7483EC34886}" destId="{110F045F-635C-4FC9-9035-997B66071A60}" srcOrd="0" destOrd="1" presId="urn:microsoft.com/office/officeart/2005/8/layout/vList4"/>
    <dgm:cxn modelId="{B7030BF2-376C-40B2-AB47-9F32DEC96E8F}" type="presOf" srcId="{B0CE0B12-2227-40EC-AB81-618632328446}" destId="{96D1DF04-8846-4A08-B9B2-0FC4D50F7256}" srcOrd="0" destOrd="0" presId="urn:microsoft.com/office/officeart/2005/8/layout/vList4"/>
    <dgm:cxn modelId="{FDF64DFB-F516-429A-9D34-7DD95BCFCF2E}" type="presOf" srcId="{2B653766-351C-4CEE-A727-2D5A1CB55C40}" destId="{166C2813-EDDB-4958-AA83-A793A493B09C}" srcOrd="0" destOrd="1" presId="urn:microsoft.com/office/officeart/2005/8/layout/vList4"/>
    <dgm:cxn modelId="{441FA505-C2CA-4C8D-BA84-BE1D1D098E89}" type="presParOf" srcId="{96D1DF04-8846-4A08-B9B2-0FC4D50F7256}" destId="{7272B25F-4618-446A-9293-72C7F4A509D9}" srcOrd="0" destOrd="0" presId="urn:microsoft.com/office/officeart/2005/8/layout/vList4"/>
    <dgm:cxn modelId="{1CC96131-EF06-4B56-9A52-560C89E6A2A4}" type="presParOf" srcId="{7272B25F-4618-446A-9293-72C7F4A509D9}" destId="{110F045F-635C-4FC9-9035-997B66071A60}" srcOrd="0" destOrd="0" presId="urn:microsoft.com/office/officeart/2005/8/layout/vList4"/>
    <dgm:cxn modelId="{F0CD2571-DC98-40C7-B5C8-A870C681A962}" type="presParOf" srcId="{7272B25F-4618-446A-9293-72C7F4A509D9}" destId="{F8B45D66-9861-410D-82F8-49015976A663}" srcOrd="1" destOrd="0" presId="urn:microsoft.com/office/officeart/2005/8/layout/vList4"/>
    <dgm:cxn modelId="{7C4D6871-D1E0-49A7-A20B-EC5A0345CF3A}" type="presParOf" srcId="{7272B25F-4618-446A-9293-72C7F4A509D9}" destId="{F70165AC-0200-4400-9A23-6A478B26E8BF}" srcOrd="2" destOrd="0" presId="urn:microsoft.com/office/officeart/2005/8/layout/vList4"/>
    <dgm:cxn modelId="{22ACEDF4-B903-4EF0-A4F2-FB2324530000}" type="presParOf" srcId="{96D1DF04-8846-4A08-B9B2-0FC4D50F7256}" destId="{BD2C9663-949C-44D8-AE56-734004521760}" srcOrd="1" destOrd="0" presId="urn:microsoft.com/office/officeart/2005/8/layout/vList4"/>
    <dgm:cxn modelId="{B13313A5-CAFB-4268-8F1F-3A8536E2000B}" type="presParOf" srcId="{96D1DF04-8846-4A08-B9B2-0FC4D50F7256}" destId="{0B1A253A-1055-416E-A45A-3B0091DFB3D9}" srcOrd="2" destOrd="0" presId="urn:microsoft.com/office/officeart/2005/8/layout/vList4"/>
    <dgm:cxn modelId="{A63D008D-5907-4AA3-A0AB-6E88ABC0EA61}" type="presParOf" srcId="{0B1A253A-1055-416E-A45A-3B0091DFB3D9}" destId="{166C2813-EDDB-4958-AA83-A793A493B09C}" srcOrd="0" destOrd="0" presId="urn:microsoft.com/office/officeart/2005/8/layout/vList4"/>
    <dgm:cxn modelId="{D22CAAD1-C0F3-4285-93A5-1437CB6662A4}" type="presParOf" srcId="{0B1A253A-1055-416E-A45A-3B0091DFB3D9}" destId="{58789D44-6E39-485A-9BA0-5BD052B0C887}" srcOrd="1" destOrd="0" presId="urn:microsoft.com/office/officeart/2005/8/layout/vList4"/>
    <dgm:cxn modelId="{15A53EBC-7C81-4242-BA11-3D28C8A5053F}" type="presParOf" srcId="{0B1A253A-1055-416E-A45A-3B0091DFB3D9}" destId="{18B19DD0-CB0E-4E6D-A159-3D4EAFF96102}" srcOrd="2" destOrd="0" presId="urn:microsoft.com/office/officeart/2005/8/layout/vList4"/>
    <dgm:cxn modelId="{758155C8-97FA-4DE8-91AA-CA7F2D7F1E77}" type="presParOf" srcId="{96D1DF04-8846-4A08-B9B2-0FC4D50F7256}" destId="{94E9DE81-E4E7-4AED-9AC8-8B0A49F7F932}" srcOrd="3" destOrd="0" presId="urn:microsoft.com/office/officeart/2005/8/layout/vList4"/>
    <dgm:cxn modelId="{8A55C9F3-D582-498B-964E-F564B85353F0}" type="presParOf" srcId="{96D1DF04-8846-4A08-B9B2-0FC4D50F7256}" destId="{4FE0DB4D-9D46-4F1C-B2E8-3A4FCA7C67AC}" srcOrd="4" destOrd="0" presId="urn:microsoft.com/office/officeart/2005/8/layout/vList4"/>
    <dgm:cxn modelId="{7A54E38A-DC8A-4F63-8555-8B8E36B29849}" type="presParOf" srcId="{4FE0DB4D-9D46-4F1C-B2E8-3A4FCA7C67AC}" destId="{C40BA33C-E512-448A-835F-5396022C3D67}" srcOrd="0" destOrd="0" presId="urn:microsoft.com/office/officeart/2005/8/layout/vList4"/>
    <dgm:cxn modelId="{42E8F7B5-95A5-4C83-BC92-EF6806C86323}" type="presParOf" srcId="{4FE0DB4D-9D46-4F1C-B2E8-3A4FCA7C67AC}" destId="{B770E731-5172-4B02-B618-7E632AC99355}" srcOrd="1" destOrd="0" presId="urn:microsoft.com/office/officeart/2005/8/layout/vList4"/>
    <dgm:cxn modelId="{7A84A101-351B-49A8-825B-2DA18D3CB94A}" type="presParOf" srcId="{4FE0DB4D-9D46-4F1C-B2E8-3A4FCA7C67AC}" destId="{BBB9DDFC-86D5-43B6-A088-403D17619E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60B9F-1F49-4F70-A93B-9BA7E495EE40}">
      <dsp:nvSpPr>
        <dsp:cNvPr id="0" name=""/>
        <dsp:cNvSpPr/>
      </dsp:nvSpPr>
      <dsp:spPr>
        <a:xfrm>
          <a:off x="433613" y="177622"/>
          <a:ext cx="5330618" cy="319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Amplifying Health Risks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b="1" i="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Climate change is intensifying heatwaves, flooding, vector-borne diseases, and deteriorating air quality, directly impacting vulnerable populations.</a:t>
          </a:r>
        </a:p>
      </dsp:txBody>
      <dsp:txXfrm>
        <a:off x="433613" y="177622"/>
        <a:ext cx="5330618" cy="3198371"/>
      </dsp:txXfrm>
    </dsp:sp>
    <dsp:sp modelId="{CB755449-F6C2-4790-99AE-E60DC40A61AF}">
      <dsp:nvSpPr>
        <dsp:cNvPr id="0" name=""/>
        <dsp:cNvSpPr/>
      </dsp:nvSpPr>
      <dsp:spPr>
        <a:xfrm>
          <a:off x="7754258" y="336"/>
          <a:ext cx="5330618" cy="319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Data &amp; tailored Climate Services Gap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Health systems often lack timely, localized, and tailored climate and weather intelligence required for effective operational decision-making</a:t>
          </a:r>
          <a:endParaRPr lang="en-US" sz="2700" kern="1200" dirty="0"/>
        </a:p>
      </dsp:txBody>
      <dsp:txXfrm>
        <a:off x="7754258" y="336"/>
        <a:ext cx="5330618" cy="3198371"/>
      </dsp:txXfrm>
    </dsp:sp>
    <dsp:sp modelId="{92B4EFB4-80EC-4021-994F-9B5199D925F8}">
      <dsp:nvSpPr>
        <dsp:cNvPr id="0" name=""/>
        <dsp:cNvSpPr/>
      </dsp:nvSpPr>
      <dsp:spPr>
        <a:xfrm>
          <a:off x="433613" y="3732106"/>
          <a:ext cx="5330618" cy="319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       Coordination</a:t>
          </a:r>
          <a:endParaRPr lang="en-US" sz="2700" b="0" i="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Persistent gaps exist in cross-sector coordination between meteorological agencies and health ministries</a:t>
          </a:r>
          <a:endParaRPr lang="en-US" sz="2700" kern="1200" dirty="0"/>
        </a:p>
      </dsp:txBody>
      <dsp:txXfrm>
        <a:off x="433613" y="3732106"/>
        <a:ext cx="5330618" cy="3198371"/>
      </dsp:txXfrm>
    </dsp:sp>
    <dsp:sp modelId="{F11D1076-C15C-4D2A-BA7D-521C3CAD5A18}">
      <dsp:nvSpPr>
        <dsp:cNvPr id="0" name=""/>
        <dsp:cNvSpPr/>
      </dsp:nvSpPr>
      <dsp:spPr>
        <a:xfrm>
          <a:off x="7754258" y="3731769"/>
          <a:ext cx="5330618" cy="3198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Policy</a:t>
          </a:r>
          <a:endParaRPr lang="en-US" sz="2700" b="0" i="0" kern="1200" dirty="0"/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Institutional Capacity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There is a critical need to institutionalize co-produced, demand-driven services to support long-term </a:t>
          </a:r>
          <a:endParaRPr lang="en-US" sz="2700" kern="1200" dirty="0"/>
        </a:p>
      </dsp:txBody>
      <dsp:txXfrm>
        <a:off x="7754258" y="3731769"/>
        <a:ext cx="5330618" cy="3198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F045F-635C-4FC9-9035-997B66071A60}">
      <dsp:nvSpPr>
        <dsp:cNvPr id="0" name=""/>
        <dsp:cNvSpPr/>
      </dsp:nvSpPr>
      <dsp:spPr>
        <a:xfrm>
          <a:off x="0" y="0"/>
          <a:ext cx="10627903" cy="19981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Technical Bridge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Translating complex meteorological data into accessible health risk indicators</a:t>
          </a:r>
        </a:p>
      </dsp:txBody>
      <dsp:txXfrm>
        <a:off x="2325393" y="0"/>
        <a:ext cx="8302510" cy="1998129"/>
      </dsp:txXfrm>
    </dsp:sp>
    <dsp:sp modelId="{F8B45D66-9861-410D-82F8-49015976A663}">
      <dsp:nvSpPr>
        <dsp:cNvPr id="0" name=""/>
        <dsp:cNvSpPr/>
      </dsp:nvSpPr>
      <dsp:spPr>
        <a:xfrm>
          <a:off x="199812" y="199812"/>
          <a:ext cx="2125580" cy="15985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C2813-EDDB-4958-AA83-A793A493B09C}">
      <dsp:nvSpPr>
        <dsp:cNvPr id="0" name=""/>
        <dsp:cNvSpPr/>
      </dsp:nvSpPr>
      <dsp:spPr>
        <a:xfrm>
          <a:off x="0" y="2197941"/>
          <a:ext cx="10627903" cy="19981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Operational Bridge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Delivering co-designed services integrated into existing health workflows. Ensuring information arrives at the right time, in the right format, for the right users.</a:t>
          </a:r>
        </a:p>
      </dsp:txBody>
      <dsp:txXfrm>
        <a:off x="2325393" y="2197941"/>
        <a:ext cx="8302510" cy="1998129"/>
      </dsp:txXfrm>
    </dsp:sp>
    <dsp:sp modelId="{58789D44-6E39-485A-9BA0-5BD052B0C887}">
      <dsp:nvSpPr>
        <dsp:cNvPr id="0" name=""/>
        <dsp:cNvSpPr/>
      </dsp:nvSpPr>
      <dsp:spPr>
        <a:xfrm>
          <a:off x="199812" y="2397754"/>
          <a:ext cx="2125580" cy="15985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BA33C-E512-448A-835F-5396022C3D67}">
      <dsp:nvSpPr>
        <dsp:cNvPr id="0" name=""/>
        <dsp:cNvSpPr/>
      </dsp:nvSpPr>
      <dsp:spPr>
        <a:xfrm>
          <a:off x="0" y="4395883"/>
          <a:ext cx="10627903" cy="19981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Collaborative Bridge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Formalizing data sharing, joint planning, and service integration. creating a sustained dialogue between both sectors.</a:t>
          </a:r>
        </a:p>
      </dsp:txBody>
      <dsp:txXfrm>
        <a:off x="2325393" y="4395883"/>
        <a:ext cx="8302510" cy="1998129"/>
      </dsp:txXfrm>
    </dsp:sp>
    <dsp:sp modelId="{B770E731-5172-4B02-B618-7E632AC99355}">
      <dsp:nvSpPr>
        <dsp:cNvPr id="0" name=""/>
        <dsp:cNvSpPr/>
      </dsp:nvSpPr>
      <dsp:spPr>
        <a:xfrm>
          <a:off x="199812" y="4595696"/>
          <a:ext cx="2125580" cy="15985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3183F-8828-4051-8C19-E842D2DAF3FB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012B7-F6F5-4E07-8142-AACCD8D6CA1C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50777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1pPr>
    <a:lvl2pPr marL="753888" algn="l" defTabSz="150777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2pPr>
    <a:lvl3pPr marL="1507776" algn="l" defTabSz="150777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3pPr>
    <a:lvl4pPr marL="2261663" algn="l" defTabSz="150777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4pPr>
    <a:lvl5pPr marL="3015551" algn="l" defTabSz="150777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5pPr>
    <a:lvl6pPr marL="3769439" algn="l" defTabSz="150777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6pPr>
    <a:lvl7pPr marL="4523327" algn="l" defTabSz="150777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7pPr>
    <a:lvl8pPr marL="5277216" algn="l" defTabSz="150777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8pPr>
    <a:lvl9pPr marL="6031102" algn="l" defTabSz="1507776" rtl="0" eaLnBrk="1" latinLnBrk="0" hangingPunct="1">
      <a:defRPr sz="19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Slide Number Placeholder 1"/>
          <p:cNvSpPr>
            <a:spLocks noGrp="1" noEditPoints="1" noChangeArrowheads="1"/>
          </p:cNvSpPr>
          <p:nvPr>
            <p:ph type="sldNum" sz="quarter"/>
          </p:nvPr>
        </p:nvSpPr>
        <p:spPr bwMode="auto">
          <a:noFill/>
        </p:spPr>
        <p:txBody>
          <a:bodyPr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Font typeface="Times New Roman" panose="02020603050405020304" pitchFamily="18" charset="0"/>
              <a:buNone/>
            </a:pPr>
            <a:fld id="{18DA13F5-3F65-471E-A2C0-E0402F03EBD5}" type="slidenum">
              <a:rPr lang="fr-FR" altLang="en-US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13</a:t>
            </a:fld>
            <a:endParaRPr lang="fr-FR" altLang="en-US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88803" name="Text Box 903168"/>
          <p:cNvSpPr txBox="1">
            <a:spLocks noChangeArrowheads="1"/>
          </p:cNvSpPr>
          <p:nvPr/>
        </p:nvSpPr>
        <p:spPr bwMode="auto">
          <a:xfrm>
            <a:off x="5179486" y="6513911"/>
            <a:ext cx="3922183" cy="32027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45000"/>
            </a:pPr>
            <a:fld id="{E776D7DC-F330-49C4-BDC1-7157467A1ABD}" type="slidenum">
              <a:rPr lang="fr-FR" altLang="en-US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13</a:t>
            </a:fld>
            <a:endParaRPr lang="fr-FR" altLang="en-US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8804" name="Slide Image Placeholder 903169"/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46600" cy="2557463"/>
          </a:xfrm>
          <a:solidFill>
            <a:srgbClr val="FFFFFF"/>
          </a:solidFill>
          <a:ln>
            <a:miter lim="800000"/>
          </a:ln>
        </p:spPr>
        <p:txBody>
          <a:bodyPr/>
          <a:lstStyle/>
          <a:p>
            <a:endParaRPr/>
          </a:p>
        </p:txBody>
      </p:sp>
      <p:sp>
        <p:nvSpPr>
          <p:cNvPr id="588805" name="Text Placeholder 903170"/>
          <p:cNvSpPr>
            <a:spLocks noGrp="1" noEditPoints="1" noChangeArrowheads="1"/>
          </p:cNvSpPr>
          <p:nvPr>
            <p:ph type="body"/>
          </p:nvPr>
        </p:nvSpPr>
        <p:spPr bwMode="auto">
          <a:xfrm>
            <a:off x="914402" y="3257550"/>
            <a:ext cx="7277100" cy="3065860"/>
          </a:xfrm>
        </p:spPr>
        <p:txBody>
          <a:bodyPr wrap="none" anchor="ctr"/>
          <a:lstStyle/>
          <a:p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513014" y="1850860"/>
            <a:ext cx="15078075" cy="393732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2513014" y="5940028"/>
            <a:ext cx="15078075" cy="273047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8" indent="0" algn="ctr">
              <a:buNone/>
              <a:defRPr sz="1350"/>
            </a:lvl3pPr>
            <a:lvl4pPr marL="1028652" indent="0" algn="ctr">
              <a:buNone/>
              <a:defRPr sz="1200"/>
            </a:lvl4pPr>
            <a:lvl5pPr marL="1371536" indent="0" algn="ctr">
              <a:buNone/>
              <a:defRPr sz="1200"/>
            </a:lvl5pPr>
            <a:lvl6pPr marL="1714421" indent="0" algn="ctr">
              <a:buNone/>
              <a:defRPr sz="1200"/>
            </a:lvl6pPr>
            <a:lvl7pPr marL="2057305" indent="0" algn="ctr">
              <a:buNone/>
              <a:defRPr sz="1200"/>
            </a:lvl7pPr>
            <a:lvl8pPr marL="2400189" indent="0" algn="ctr">
              <a:buNone/>
              <a:defRPr sz="1200"/>
            </a:lvl8pPr>
            <a:lvl9pPr marL="2743073" indent="0" algn="ctr">
              <a:buNone/>
              <a:defRPr sz="1200"/>
            </a:lvl9pPr>
          </a:lstStyle>
          <a:p>
            <a:pPr lvl="0"/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08E3C8D7-2488-40F2-9095-AB85E09E9569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6034B9E3-E3C8-41F9-9FAF-DE02C222D904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14523125" y="212062"/>
            <a:ext cx="4505972" cy="9838087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1005207" y="212062"/>
            <a:ext cx="13256697" cy="9838087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4B6F0A59-7F65-48A2-84C8-C774E0A169E4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C052BCB1-9EBC-4D09-8BB9-D9DF82E10479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371688" y="2819495"/>
            <a:ext cx="17339786" cy="470437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371688" y="7568375"/>
            <a:ext cx="17339786" cy="247391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B310CDEA-106C-46B5-B96D-3E4663491D54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1005212" y="2638849"/>
            <a:ext cx="8831704" cy="741129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0197393" y="2638849"/>
            <a:ext cx="8831704" cy="741129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6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5F5DCB26-8C52-44FC-82F1-FC0D286DF29E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384776" y="602125"/>
            <a:ext cx="17339786" cy="218595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384779" y="2772362"/>
            <a:ext cx="8504976" cy="1358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8" indent="0">
              <a:buNone/>
              <a:defRPr sz="1350" b="1"/>
            </a:lvl3pPr>
            <a:lvl4pPr marL="1028652" indent="0">
              <a:buNone/>
              <a:defRPr sz="1200" b="1"/>
            </a:lvl4pPr>
            <a:lvl5pPr marL="1371536" indent="0">
              <a:buNone/>
              <a:defRPr sz="1200" b="1"/>
            </a:lvl5pPr>
            <a:lvl6pPr marL="1714421" indent="0">
              <a:buNone/>
              <a:defRPr sz="1200" b="1"/>
            </a:lvl6pPr>
            <a:lvl7pPr marL="2057305" indent="0">
              <a:buNone/>
              <a:defRPr sz="1200" b="1"/>
            </a:lvl7pPr>
            <a:lvl8pPr marL="2400189" indent="0">
              <a:buNone/>
              <a:defRPr sz="1200" b="1"/>
            </a:lvl8pPr>
            <a:lvl9pPr marL="2743073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1384779" y="4131054"/>
            <a:ext cx="8504976" cy="6076159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10177707" y="2772362"/>
            <a:ext cx="8546861" cy="1358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8" indent="0">
              <a:buNone/>
              <a:defRPr sz="1350" b="1"/>
            </a:lvl3pPr>
            <a:lvl4pPr marL="1028652" indent="0">
              <a:buNone/>
              <a:defRPr sz="1200" b="1"/>
            </a:lvl4pPr>
            <a:lvl5pPr marL="1371536" indent="0">
              <a:buNone/>
              <a:defRPr sz="1200" b="1"/>
            </a:lvl5pPr>
            <a:lvl6pPr marL="1714421" indent="0">
              <a:buNone/>
              <a:defRPr sz="1200" b="1"/>
            </a:lvl6pPr>
            <a:lvl7pPr marL="2057305" indent="0">
              <a:buNone/>
              <a:defRPr sz="1200" b="1"/>
            </a:lvl7pPr>
            <a:lvl8pPr marL="2400189" indent="0">
              <a:buNone/>
              <a:defRPr sz="1200" b="1"/>
            </a:lvl8pPr>
            <a:lvl9pPr marL="2743073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10177707" y="4131054"/>
            <a:ext cx="8546861" cy="6076159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8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624F1CFE-4858-4516-9971-E8764F5FD940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4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6F22C7CE-4FAB-420A-B6EC-81EDAE6B5FE2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3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8F9E2546-2793-480F-8589-085403C90D76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8546861" y="1628348"/>
            <a:ext cx="10177701" cy="803696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8" indent="0">
              <a:buNone/>
              <a:defRPr sz="900"/>
            </a:lvl3pPr>
            <a:lvl4pPr marL="1028652" indent="0">
              <a:buNone/>
              <a:defRPr sz="750"/>
            </a:lvl4pPr>
            <a:lvl5pPr marL="1371536" indent="0">
              <a:buNone/>
              <a:defRPr sz="750"/>
            </a:lvl5pPr>
            <a:lvl6pPr marL="1714421" indent="0">
              <a:buNone/>
              <a:defRPr sz="750"/>
            </a:lvl6pPr>
            <a:lvl7pPr marL="2057305" indent="0">
              <a:buNone/>
              <a:defRPr sz="750"/>
            </a:lvl7pPr>
            <a:lvl8pPr marL="2400189" indent="0">
              <a:buNone/>
              <a:defRPr sz="750"/>
            </a:lvl8pPr>
            <a:lvl9pPr marL="2743073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6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56CF8AED-0AA2-4A06-B31C-A26591FFECF9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384778" y="753957"/>
            <a:ext cx="6484095" cy="263884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8546861" y="1628348"/>
            <a:ext cx="10177701" cy="803696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8" indent="0">
              <a:buNone/>
              <a:defRPr sz="1800"/>
            </a:lvl3pPr>
            <a:lvl4pPr marL="1028652" indent="0">
              <a:buNone/>
              <a:defRPr sz="1500"/>
            </a:lvl4pPr>
            <a:lvl5pPr marL="1371536" indent="0">
              <a:buNone/>
              <a:defRPr sz="1500"/>
            </a:lvl5pPr>
            <a:lvl6pPr marL="1714421" indent="0">
              <a:buNone/>
              <a:defRPr sz="1500"/>
            </a:lvl6pPr>
            <a:lvl7pPr marL="2057305" indent="0">
              <a:buNone/>
              <a:defRPr sz="1500"/>
            </a:lvl7pPr>
            <a:lvl8pPr marL="2400189" indent="0">
              <a:buNone/>
              <a:defRPr sz="1500"/>
            </a:lvl8pPr>
            <a:lvl9pPr marL="2743073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384778" y="3392805"/>
            <a:ext cx="6484095" cy="62855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050"/>
            </a:lvl2pPr>
            <a:lvl3pPr marL="685768" indent="0">
              <a:buNone/>
              <a:defRPr sz="900"/>
            </a:lvl3pPr>
            <a:lvl4pPr marL="1028652" indent="0">
              <a:buNone/>
              <a:defRPr sz="750"/>
            </a:lvl4pPr>
            <a:lvl5pPr marL="1371536" indent="0">
              <a:buNone/>
              <a:defRPr sz="750"/>
            </a:lvl5pPr>
            <a:lvl6pPr marL="1714421" indent="0">
              <a:buNone/>
              <a:defRPr sz="750"/>
            </a:lvl6pPr>
            <a:lvl7pPr marL="2057305" indent="0">
              <a:buNone/>
              <a:defRPr sz="750"/>
            </a:lvl7pPr>
            <a:lvl8pPr marL="2400189" indent="0">
              <a:buNone/>
              <a:defRPr sz="750"/>
            </a:lvl8pPr>
            <a:lvl9pPr marL="2743073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205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6" name="Slide Number Placeholder 2053"/>
          <p:cNvSpPr>
            <a:spLocks noGrp="1" noEditPoints="1"/>
          </p:cNvSpPr>
          <p:nvPr>
            <p:ph type="sldNum" idx="11"/>
          </p:nvPr>
        </p:nvSpPr>
        <p:spPr/>
        <p:txBody>
          <a:bodyPr/>
          <a:lstStyle/>
          <a:p>
            <a:fld id="{AE309ECF-7031-4E46-97D2-4E0228A73AE5}" type="slidenum">
              <a:rPr lang="fr-FR" altLang="en-US" smtClean="0"/>
              <a:t>‹N°›</a:t>
            </a:fld>
            <a:endParaRPr lang="fr-FR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4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884" y="26181"/>
            <a:ext cx="20104100" cy="1129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Title 2049"/>
          <p:cNvSpPr>
            <a:spLocks noGrp="1" noEditPoints="1" noChangeArrowheads="1"/>
          </p:cNvSpPr>
          <p:nvPr>
            <p:ph type="title"/>
          </p:nvPr>
        </p:nvSpPr>
        <p:spPr bwMode="auto">
          <a:xfrm>
            <a:off x="1005209" y="212060"/>
            <a:ext cx="18023885" cy="2361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>
            <a:prstTxWarp prst="textNoShape">
              <a:avLst/>
            </a:prstTxWarp>
          </a:bodyPr>
          <a:lstStyle/>
          <a:p>
            <a:r>
              <a:rPr lang="fr-FR" altLang="en-US"/>
              <a:t>Cliquez pour éditer le format du texte-titre</a:t>
            </a:r>
          </a:p>
        </p:txBody>
      </p:sp>
      <p:sp>
        <p:nvSpPr>
          <p:cNvPr id="1028" name="Text Placeholder 2050"/>
          <p:cNvSpPr>
            <a:spLocks noGrp="1" noEditPoints="1" noChangeArrowheads="1"/>
          </p:cNvSpPr>
          <p:nvPr>
            <p:ph type="body"/>
          </p:nvPr>
        </p:nvSpPr>
        <p:spPr bwMode="auto">
          <a:xfrm>
            <a:off x="1005209" y="2638849"/>
            <a:ext cx="18023885" cy="74112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éditer le format du plan de texte</a:t>
            </a:r>
          </a:p>
          <a:p>
            <a:pPr lvl="1"/>
            <a:r>
              <a:rPr lang="fr-FR" altLang="en-US"/>
              <a:t>Second niveau de plan</a:t>
            </a:r>
          </a:p>
          <a:p>
            <a:pPr lvl="2"/>
            <a:r>
              <a:rPr lang="fr-FR" altLang="en-US"/>
              <a:t>Troisième niveau de plan</a:t>
            </a:r>
          </a:p>
          <a:p>
            <a:pPr lvl="3"/>
            <a:r>
              <a:rPr lang="fr-FR" altLang="en-US"/>
              <a:t>Quatrième niveau de plan</a:t>
            </a:r>
          </a:p>
          <a:p>
            <a:pPr lvl="4"/>
            <a:r>
              <a:rPr lang="fr-FR" altLang="en-US"/>
              <a:t>Cinquième niveau de plan</a:t>
            </a:r>
          </a:p>
          <a:p>
            <a:pPr lvl="4"/>
            <a:r>
              <a:rPr lang="fr-FR" altLang="en-US"/>
              <a:t>Sixième niveau de plan</a:t>
            </a:r>
          </a:p>
          <a:p>
            <a:pPr lvl="4"/>
            <a:r>
              <a:rPr lang="fr-FR" altLang="en-US"/>
              <a:t>Septième niveau de plan</a:t>
            </a:r>
          </a:p>
        </p:txBody>
      </p:sp>
      <p:sp>
        <p:nvSpPr>
          <p:cNvPr id="2" name="Date Placeholder 2051"/>
          <p:cNvSpPr>
            <a:spLocks noGrp="1" noEditPoints="1"/>
          </p:cNvSpPr>
          <p:nvPr>
            <p:ph type="dt"/>
          </p:nvPr>
        </p:nvSpPr>
        <p:spPr>
          <a:xfrm>
            <a:off x="1005209" y="10482101"/>
            <a:ext cx="4621151" cy="5497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ctr"/>
          <a:lstStyle>
            <a:lvl1pPr defTabSz="449559" eaLnBrk="1" hangingPunct="1">
              <a:buSzPct val="100000"/>
              <a:tabLst>
                <a:tab pos="448924" algn="l"/>
                <a:tab pos="898483" algn="l"/>
                <a:tab pos="1347407" algn="l"/>
                <a:tab pos="1796966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/>
              <a:t>24/11/10</a:t>
            </a:r>
          </a:p>
        </p:txBody>
      </p:sp>
      <p:sp>
        <p:nvSpPr>
          <p:cNvPr id="1030" name="Text Box 2052"/>
          <p:cNvSpPr txBox="1">
            <a:spLocks noChangeArrowheads="1"/>
          </p:cNvSpPr>
          <p:nvPr/>
        </p:nvSpPr>
        <p:spPr bwMode="auto">
          <a:xfrm>
            <a:off x="6868901" y="10482101"/>
            <a:ext cx="6366298" cy="60211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sz="1800"/>
          </a:p>
        </p:txBody>
      </p:sp>
      <p:sp>
        <p:nvSpPr>
          <p:cNvPr id="3" name="Slide Number Placeholder 2053"/>
          <p:cNvSpPr>
            <a:spLocks noGrp="1" noEditPoints="1"/>
          </p:cNvSpPr>
          <p:nvPr>
            <p:ph type="sldNum"/>
          </p:nvPr>
        </p:nvSpPr>
        <p:spPr>
          <a:xfrm>
            <a:off x="14407943" y="10482101"/>
            <a:ext cx="4621151" cy="5497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ctr">
            <a:prstTxWarp prst="textNoShape">
              <a:avLst/>
            </a:prstTxWarp>
          </a:bodyPr>
          <a:lstStyle>
            <a:lvl1pPr algn="r" eaLnBrk="1" hangingPunct="1">
              <a:buFont typeface="Times New Roman" panose="02020603050405020304" pitchFamily="18" charset="0"/>
              <a:buNone/>
              <a:tabLst>
                <a:tab pos="449242" algn="l"/>
                <a:tab pos="898483" algn="l"/>
                <a:tab pos="1347725" algn="l"/>
                <a:tab pos="1796966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6E93D484-3B50-4547-8B29-974061599BD8}" type="slidenum">
              <a:rPr lang="fr-FR" altLang="en-US" smtClean="0"/>
              <a:t>‹N°›</a:t>
            </a:fld>
            <a:endParaRPr lang="fr-FR" altLang="en-US"/>
          </a:p>
        </p:txBody>
      </p:sp>
      <p:sp>
        <p:nvSpPr>
          <p:cNvPr id="2056" name="Text Box 2054"/>
          <p:cNvSpPr txBox="1">
            <a:spLocks noChangeArrowheads="1"/>
          </p:cNvSpPr>
          <p:nvPr/>
        </p:nvSpPr>
        <p:spPr bwMode="auto">
          <a:xfrm>
            <a:off x="18041345" y="10652268"/>
            <a:ext cx="1835896" cy="45551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C10DD68-664A-44BB-8C0A-B5623541DED6}" type="slidenum">
              <a:rPr lang="fr-FR" altLang="en-US" sz="1200" b="1" smtClean="0">
                <a:solidFill>
                  <a:srgbClr val="000000"/>
                </a:solidFill>
              </a:rPr>
              <a:t>‹N°›</a:t>
            </a:fld>
            <a:endParaRPr lang="fr-FR" altLang="en-US" sz="1200" b="1">
              <a:solidFill>
                <a:srgbClr val="000000"/>
              </a:solidFill>
            </a:endParaRPr>
          </a:p>
        </p:txBody>
      </p:sp>
      <p:pic>
        <p:nvPicPr>
          <p:cNvPr id="1033" name="Picture 20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3552" y="408404"/>
            <a:ext cx="1978999" cy="14712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42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42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j-cs"/>
        </a:defRPr>
      </a:lvl2pPr>
      <a:lvl3pPr algn="ctr" defTabSz="449242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j-cs"/>
        </a:defRPr>
      </a:lvl3pPr>
      <a:lvl4pPr algn="ctr" defTabSz="449242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j-cs"/>
        </a:defRPr>
      </a:lvl4pPr>
      <a:lvl5pPr algn="ctr" defTabSz="449242" rtl="0" eaLnBrk="1" fontAlgn="base" hangingPunct="1"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j-cs"/>
        </a:defRPr>
      </a:lvl5pPr>
      <a:lvl6pPr marL="457179" algn="ctr" defTabSz="44955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j-cs"/>
        </a:defRPr>
      </a:lvl6pPr>
      <a:lvl7pPr marL="914358" algn="ctr" defTabSz="44955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j-cs"/>
        </a:defRPr>
      </a:lvl7pPr>
      <a:lvl8pPr marL="1371536" algn="ctr" defTabSz="44955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j-cs"/>
        </a:defRPr>
      </a:lvl8pPr>
      <a:lvl9pPr marL="1828715" algn="ctr" defTabSz="449559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j-cs"/>
        </a:defRPr>
      </a:lvl9pPr>
    </p:titleStyle>
    <p:bodyStyle>
      <a:lvl1pPr marL="342884" indent="-342884" algn="l" defTabSz="449242" rtl="0" eaLnBrk="1" fontAlgn="base" hangingPunct="1">
        <a:spcBef>
          <a:spcPts val="800"/>
        </a:spcBef>
        <a:spcAft>
          <a:spcPct val="0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16" indent="-285737" algn="l" defTabSz="449242" rtl="0" eaLnBrk="1" fontAlgn="base" hangingPunct="1">
        <a:spcBef>
          <a:spcPts val="700"/>
        </a:spcBef>
        <a:spcAft>
          <a:spcPct val="0"/>
        </a:spcAft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2pPr>
      <a:lvl3pPr marL="1142947" indent="-228589" algn="l" defTabSz="449242" rtl="0" eaLnBrk="1" fontAlgn="base" hangingPunct="1">
        <a:spcBef>
          <a:spcPts val="600"/>
        </a:spcBef>
        <a:spcAft>
          <a:spcPct val="0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3pPr>
      <a:lvl4pPr marL="1600126" indent="-228589" algn="l" defTabSz="449242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4pPr>
      <a:lvl5pPr marL="2057305" indent="-228589" algn="l" defTabSz="449242" rtl="0" eaLnBrk="1" fontAlgn="base" hangingPunct="1">
        <a:spcBef>
          <a:spcPts val="500"/>
        </a:spcBef>
        <a:spcAft>
          <a:spcPct val="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5pPr>
      <a:lvl6pPr marL="2514483" indent="-228589" algn="l" defTabSz="449559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2000" b="0" i="0" u="none" kern="1200" baseline="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6pPr>
      <a:lvl7pPr marL="2971662" indent="-228589" algn="l" defTabSz="449559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2000" b="0" i="0" u="none" kern="1200" baseline="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7pPr>
      <a:lvl8pPr marL="3428841" indent="-228589" algn="l" defTabSz="449559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2000" b="0" i="0" u="none" kern="1200" baseline="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8pPr>
      <a:lvl9pPr marL="3886020" indent="-228589" algn="l" defTabSz="449559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2000" b="0" i="0" u="none" kern="1200" baseline="0">
          <a:solidFill>
            <a:srgbClr val="000000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9pPr>
    </p:bodyStyle>
    <p:otherStyle>
      <a:lvl1pPr marL="0" indent="0" algn="l" defTabSz="44955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16" indent="-285737" algn="l" defTabSz="44955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FFFFFF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2pPr>
      <a:lvl3pPr marL="1142947" indent="-228589" algn="l" defTabSz="44955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FFFFFF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3pPr>
      <a:lvl4pPr marL="1600126" indent="-228589" algn="l" defTabSz="44955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FFFFFF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4pPr>
      <a:lvl5pPr marL="2057305" indent="-228589" algn="l" defTabSz="44955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FFFFFF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5pPr>
      <a:lvl6pPr marL="2285894" indent="-228589" algn="l" defTabSz="44955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FFFFFF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6pPr>
      <a:lvl7pPr marL="2743073" indent="-228589" algn="l" defTabSz="44955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FFFFFF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7pPr>
      <a:lvl8pPr marL="3200252" indent="-228589" algn="l" defTabSz="44955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FFFFFF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8pPr>
      <a:lvl9pPr marL="3657430" indent="-228589" algn="l" defTabSz="449559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rgbClr val="FFFFFF"/>
          </a:solidFill>
          <a:latin typeface="Calibri" panose="020F0502020204030204" pitchFamily="34" charset="0"/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vi.org/vaccineswork/how-community-health-workers-are-improving-vaccine-delivery-africa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.jpe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image" Target="../media/image6.png"/><Relationship Id="rId4" Type="http://schemas.openxmlformats.org/officeDocument/2006/relationships/image" Target="../media/image33.png"/><Relationship Id="rId9" Type="http://schemas.openxmlformats.org/officeDocument/2006/relationships/image" Target="../media/image5.png"/><Relationship Id="rId1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EditPoints="1"/>
          </p:cNvSpPr>
          <p:nvPr>
            <p:ph type="title" idx="4294967295"/>
          </p:nvPr>
        </p:nvSpPr>
        <p:spPr>
          <a:xfrm>
            <a:off x="3245758" y="2990996"/>
            <a:ext cx="8838003" cy="4255192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7256" b="1" spc="-2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Climate &amp; Health Desk </a:t>
            </a:r>
            <a:br>
              <a:rPr lang="en-US" sz="7256" b="1" spc="-2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7256" b="1" spc="-2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6600" b="1" spc="-2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Improving </a:t>
            </a:r>
            <a:r>
              <a:rPr lang="en-US" sz="6600" b="1" spc="-2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Meningitis Early Warning </a:t>
            </a:r>
            <a:r>
              <a:rPr lang="en-US" sz="6600" b="1" spc="-2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System</a:t>
            </a:r>
            <a:endParaRPr lang="en-US" sz="6600" b="1" spc="-2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44" name="PlaceHolder 2"/>
          <p:cNvSpPr>
            <a:spLocks noGrp="1" noEditPoints="1"/>
          </p:cNvSpPr>
          <p:nvPr>
            <p:ph idx="4294967295"/>
          </p:nvPr>
        </p:nvSpPr>
        <p:spPr>
          <a:xfrm>
            <a:off x="11266098" y="1966823"/>
            <a:ext cx="8838002" cy="8539079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500"/>
          </a:bodyPr>
          <a:lstStyle/>
          <a:p>
            <a:pPr>
              <a:lnSpc>
                <a:spcPct val="104000"/>
              </a:lnSpc>
              <a:spcBef>
                <a:spcPts val="61"/>
              </a:spcBef>
              <a:spcAft>
                <a:spcPts val="61"/>
              </a:spcAft>
              <a:tabLst>
                <a:tab pos="0" algn="l"/>
              </a:tabLst>
            </a:pPr>
            <a:endParaRPr lang="en-US" sz="7600" spc="-2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endParaRPr lang="en-US" sz="7256" spc="-2" dirty="0">
              <a:latin typeface="Arial" panose="020B0604020202020204" pitchFamily="34" charset="0"/>
            </a:endParaRPr>
          </a:p>
        </p:txBody>
      </p:sp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FD218A58-2CDF-C258-0B01-F970FC048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163" y="181935"/>
            <a:ext cx="4119667" cy="178488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EC9539-5DFF-6801-FDF0-BC4BF6585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42" y="548074"/>
            <a:ext cx="1467101" cy="13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anding guidance for ODA-funded programmes - GOV.UK">
            <a:extLst>
              <a:ext uri="{FF2B5EF4-FFF2-40B4-BE49-F238E27FC236}">
                <a16:creationId xmlns:a16="http://schemas.microsoft.com/office/drawing/2014/main" id="{D60D3F96-0A72-D668-C6E8-DCEDBEF67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30" y="245635"/>
            <a:ext cx="2836850" cy="18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9A1A32-11BB-9175-B1DA-81C754A53BB3}"/>
              </a:ext>
            </a:extLst>
          </p:cNvPr>
          <p:cNvSpPr txBox="1"/>
          <p:nvPr/>
        </p:nvSpPr>
        <p:spPr>
          <a:xfrm>
            <a:off x="3046203" y="9003415"/>
            <a:ext cx="10075652" cy="100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B5563"/>
                </a:solidFill>
                <a:effectLst/>
                <a:latin typeface="Roboto" panose="02000000000000000000" pitchFamily="2" charset="0"/>
              </a:rPr>
              <a:t>Building Cross-Sectoral Bridges Between </a:t>
            </a:r>
            <a:r>
              <a:rPr lang="en-US" b="1" i="0" dirty="0">
                <a:solidFill>
                  <a:srgbClr val="003366"/>
                </a:solidFill>
                <a:effectLst/>
                <a:latin typeface="Roboto" panose="02000000000000000000" pitchFamily="2" charset="0"/>
              </a:rPr>
              <a:t>Climate Science</a:t>
            </a:r>
            <a:r>
              <a:rPr lang="en-US" b="0" i="0" dirty="0">
                <a:solidFill>
                  <a:srgbClr val="4B5563"/>
                </a:solidFill>
                <a:effectLst/>
                <a:latin typeface="Roboto" panose="02000000000000000000" pitchFamily="2" charset="0"/>
              </a:rPr>
              <a:t> and </a:t>
            </a:r>
            <a:r>
              <a:rPr lang="en-US" b="1" i="0" dirty="0">
                <a:solidFill>
                  <a:srgbClr val="003366"/>
                </a:solidFill>
                <a:effectLst/>
                <a:latin typeface="Roboto" panose="02000000000000000000" pitchFamily="2" charset="0"/>
              </a:rPr>
              <a:t>Public Health</a:t>
            </a:r>
            <a:endParaRPr lang="en-US" dirty="0"/>
          </a:p>
        </p:txBody>
      </p:sp>
      <p:pic>
        <p:nvPicPr>
          <p:cNvPr id="1032" name="Picture 8" descr="Member States | African Union">
            <a:extLst>
              <a:ext uri="{FF2B5EF4-FFF2-40B4-BE49-F238E27FC236}">
                <a16:creationId xmlns:a16="http://schemas.microsoft.com/office/drawing/2014/main" id="{FE430683-74C8-873C-057A-3B3793B30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70" y="471760"/>
            <a:ext cx="2836851" cy="100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42">
            <a:extLst>
              <a:ext uri="{FF2B5EF4-FFF2-40B4-BE49-F238E27FC236}">
                <a16:creationId xmlns:a16="http://schemas.microsoft.com/office/drawing/2014/main" id="{9A0ACA6F-5EB6-1982-2127-23B340A74E76}"/>
              </a:ext>
            </a:extLst>
          </p:cNvPr>
          <p:cNvSpPr/>
          <p:nvPr/>
        </p:nvSpPr>
        <p:spPr>
          <a:xfrm>
            <a:off x="17213850" y="342924"/>
            <a:ext cx="1798769" cy="1505335"/>
          </a:xfrm>
          <a:custGeom>
            <a:avLst/>
            <a:gdLst>
              <a:gd name="f0" fmla="val w"/>
              <a:gd name="f1" fmla="val h"/>
              <a:gd name="f2" fmla="val 0"/>
              <a:gd name="f3" fmla="val 243233"/>
              <a:gd name="f4" fmla="val 180296"/>
              <a:gd name="f5" fmla="val 180297"/>
              <a:gd name="f6" fmla="*/ f0 1 243233"/>
              <a:gd name="f7" fmla="*/ f1 1 180296"/>
              <a:gd name="f8" fmla="+- f4 0 f2"/>
              <a:gd name="f9" fmla="+- f3 0 f2"/>
              <a:gd name="f10" fmla="*/ f9 1 243233"/>
              <a:gd name="f11" fmla="*/ f8 1 180296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43233" h="180296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36" name="Picture 12" descr="Meningitis">
            <a:extLst>
              <a:ext uri="{FF2B5EF4-FFF2-40B4-BE49-F238E27FC236}">
                <a16:creationId xmlns:a16="http://schemas.microsoft.com/office/drawing/2014/main" id="{FECEA899-312C-2D9B-D6A2-65138DC0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761" y="3297856"/>
            <a:ext cx="7516970" cy="558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6B607-EA61-23AA-8F66-1E477AB6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4195E-5863-6310-9458-3F592B057893}"/>
              </a:ext>
            </a:extLst>
          </p:cNvPr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z="2800"/>
              <a:t>24/11/10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A18EB0-8349-860C-F8EF-37089984580C}"/>
              </a:ext>
            </a:extLst>
          </p:cNvPr>
          <p:cNvSpPr/>
          <p:nvPr/>
        </p:nvSpPr>
        <p:spPr>
          <a:xfrm>
            <a:off x="2674189" y="73300"/>
            <a:ext cx="17429911" cy="11387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4000" b="1" dirty="0">
                <a:solidFill>
                  <a:srgbClr val="123D61"/>
                </a:solidFill>
                <a:latin typeface="Arial" panose="020B0604020202020204" pitchFamily="34" charset="0"/>
              </a:rPr>
              <a:t>MENINGITIS</a:t>
            </a:r>
            <a:r>
              <a:rPr lang="en-GB" sz="3200" b="1" dirty="0">
                <a:solidFill>
                  <a:srgbClr val="123D61"/>
                </a:solidFill>
                <a:latin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123D61"/>
                </a:solidFill>
                <a:latin typeface="Arial" panose="020B0604020202020204" pitchFamily="34" charset="0"/>
              </a:rPr>
              <a:t>EWS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sz="2800" spc="-2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1B5C89D4-019E-03CA-2A84-0094C4DC641D}"/>
              </a:ext>
            </a:extLst>
          </p:cNvPr>
          <p:cNvSpPr/>
          <p:nvPr/>
        </p:nvSpPr>
        <p:spPr>
          <a:xfrm>
            <a:off x="3372051" y="3877180"/>
            <a:ext cx="5387475" cy="293601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rgbClr val="FFC000"/>
                </a:solidFill>
              </a:rPr>
              <a:t>WHO-AFRO </a:t>
            </a:r>
            <a:endParaRPr lang="en-US" sz="2800" b="1" noProof="0" dirty="0"/>
          </a:p>
          <a:p>
            <a:pPr algn="ctr"/>
            <a:r>
              <a:rPr lang="en-US" sz="2800" noProof="0" dirty="0"/>
              <a:t>Coordinates the meningitis bi-monthly Meeting, updates the preparedness action plan</a:t>
            </a:r>
          </a:p>
        </p:txBody>
      </p:sp>
      <p:sp>
        <p:nvSpPr>
          <p:cNvPr id="6" name="Flèche : courbe vers le haut 5">
            <a:extLst>
              <a:ext uri="{FF2B5EF4-FFF2-40B4-BE49-F238E27FC236}">
                <a16:creationId xmlns:a16="http://schemas.microsoft.com/office/drawing/2014/main" id="{2BAF774C-F0C7-6F17-3E18-8F5C86A79F73}"/>
              </a:ext>
            </a:extLst>
          </p:cNvPr>
          <p:cNvSpPr/>
          <p:nvPr/>
        </p:nvSpPr>
        <p:spPr>
          <a:xfrm rot="21326622">
            <a:off x="7767145" y="9373966"/>
            <a:ext cx="7608411" cy="1690662"/>
          </a:xfrm>
          <a:prstGeom prst="curvedUpArrow">
            <a:avLst>
              <a:gd name="adj1" fmla="val 2125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tx1"/>
              </a:solidFill>
            </a:endParaRPr>
          </a:p>
        </p:txBody>
      </p:sp>
      <p:sp>
        <p:nvSpPr>
          <p:cNvPr id="7" name="Flèche : courbe vers le haut 6">
            <a:extLst>
              <a:ext uri="{FF2B5EF4-FFF2-40B4-BE49-F238E27FC236}">
                <a16:creationId xmlns:a16="http://schemas.microsoft.com/office/drawing/2014/main" id="{EC4AB4D7-D988-980E-CA2C-20D45F5252E9}"/>
              </a:ext>
            </a:extLst>
          </p:cNvPr>
          <p:cNvSpPr/>
          <p:nvPr/>
        </p:nvSpPr>
        <p:spPr>
          <a:xfrm rot="10800000">
            <a:off x="6890960" y="1041431"/>
            <a:ext cx="7864995" cy="2160476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tx1"/>
              </a:solidFill>
            </a:endParaRPr>
          </a:p>
        </p:txBody>
      </p:sp>
      <p:sp>
        <p:nvSpPr>
          <p:cNvPr id="8" name="Flèche : courbe vers le haut 7">
            <a:extLst>
              <a:ext uri="{FF2B5EF4-FFF2-40B4-BE49-F238E27FC236}">
                <a16:creationId xmlns:a16="http://schemas.microsoft.com/office/drawing/2014/main" id="{D13481AB-ADC0-4FAA-9562-31F74DB8A7E6}"/>
              </a:ext>
            </a:extLst>
          </p:cNvPr>
          <p:cNvSpPr/>
          <p:nvPr/>
        </p:nvSpPr>
        <p:spPr>
          <a:xfrm rot="16635582">
            <a:off x="15115797" y="4881331"/>
            <a:ext cx="5454387" cy="2034081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tx1"/>
              </a:solidFill>
            </a:endParaRPr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B7AEF5CA-525C-8FA5-0D8E-08C27CA9BED1}"/>
              </a:ext>
            </a:extLst>
          </p:cNvPr>
          <p:cNvSpPr/>
          <p:nvPr/>
        </p:nvSpPr>
        <p:spPr>
          <a:xfrm>
            <a:off x="8085248" y="1249091"/>
            <a:ext cx="4937187" cy="324706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rgbClr val="FFC000"/>
                </a:solidFill>
              </a:rPr>
              <a:t>ACMAD</a:t>
            </a:r>
          </a:p>
          <a:p>
            <a:pPr algn="ctr"/>
            <a:r>
              <a:rPr lang="en-US" sz="2800" noProof="0" dirty="0"/>
              <a:t>Generate &amp; present Meningitis vigilance maps for Week 1&amp; Week 2</a:t>
            </a:r>
          </a:p>
        </p:txBody>
      </p:sp>
      <p:sp>
        <p:nvSpPr>
          <p:cNvPr id="10" name="Organigramme : Connecteur 9">
            <a:extLst>
              <a:ext uri="{FF2B5EF4-FFF2-40B4-BE49-F238E27FC236}">
                <a16:creationId xmlns:a16="http://schemas.microsoft.com/office/drawing/2014/main" id="{25670061-2411-38C6-4548-7DC7B75C30CD}"/>
              </a:ext>
            </a:extLst>
          </p:cNvPr>
          <p:cNvSpPr/>
          <p:nvPr/>
        </p:nvSpPr>
        <p:spPr>
          <a:xfrm>
            <a:off x="13078331" y="3855844"/>
            <a:ext cx="5118498" cy="351102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rgbClr val="FFC000"/>
                </a:solidFill>
              </a:rPr>
              <a:t>IMPACT</a:t>
            </a:r>
          </a:p>
          <a:p>
            <a:pPr algn="ctr"/>
            <a:r>
              <a:rPr lang="en-US" sz="2800" noProof="0" dirty="0"/>
              <a:t>Improved surveillance &amp; preparedness, Cross sectorial capacity built, data shared, Meningitis EWS improved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F41350E-69B5-AEF8-E876-570014817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39" y="4496156"/>
            <a:ext cx="5077356" cy="2856013"/>
          </a:xfrm>
          <a:prstGeom prst="rect">
            <a:avLst/>
          </a:prstGeom>
        </p:spPr>
      </p:pic>
      <p:sp>
        <p:nvSpPr>
          <p:cNvPr id="12" name="Organigramme : Connecteur 11">
            <a:extLst>
              <a:ext uri="{FF2B5EF4-FFF2-40B4-BE49-F238E27FC236}">
                <a16:creationId xmlns:a16="http://schemas.microsoft.com/office/drawing/2014/main" id="{41271273-23DC-7E79-360B-74571BC984FD}"/>
              </a:ext>
            </a:extLst>
          </p:cNvPr>
          <p:cNvSpPr/>
          <p:nvPr/>
        </p:nvSpPr>
        <p:spPr>
          <a:xfrm>
            <a:off x="8113196" y="7366867"/>
            <a:ext cx="6356514" cy="2988889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rgbClr val="FFC000"/>
                </a:solidFill>
              </a:rPr>
              <a:t>COUNTRY HEALTH SERVICES and other stakeholders (ACDC,MSF ..) </a:t>
            </a:r>
            <a:r>
              <a:rPr lang="en-US" sz="2800" noProof="0" dirty="0"/>
              <a:t>provide the current status, cases &amp; action plan</a:t>
            </a:r>
          </a:p>
        </p:txBody>
      </p:sp>
      <p:sp>
        <p:nvSpPr>
          <p:cNvPr id="13" name="Flèche : courbe vers le haut 12">
            <a:extLst>
              <a:ext uri="{FF2B5EF4-FFF2-40B4-BE49-F238E27FC236}">
                <a16:creationId xmlns:a16="http://schemas.microsoft.com/office/drawing/2014/main" id="{EADBA95E-2553-6467-ABF9-7B96B353448B}"/>
              </a:ext>
            </a:extLst>
          </p:cNvPr>
          <p:cNvSpPr/>
          <p:nvPr/>
        </p:nvSpPr>
        <p:spPr>
          <a:xfrm rot="3231272">
            <a:off x="1379744" y="5298814"/>
            <a:ext cx="5472539" cy="2116695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8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457E7-F384-C988-FE1B-3F1C9F7A5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9D300-191B-D0ED-10FD-53563DD8B6B6}"/>
              </a:ext>
            </a:extLst>
          </p:cNvPr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D54D5-FA8A-549C-B5F0-7AC68D0053A3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2250"/>
              </a:spcAft>
            </a:pPr>
            <a:r>
              <a:rPr lang="en-US" sz="6000" b="1" cap="all" dirty="0">
                <a:solidFill>
                  <a:srgbClr val="0F172A"/>
                </a:solidFill>
                <a:latin typeface="Poppins" panose="00000500000000000000" pitchFamily="2" charset="0"/>
              </a:rPr>
              <a:t>2021 Impact Case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E34C67-6585-8DB1-EFA8-B6AE61F9DE99}"/>
              </a:ext>
            </a:extLst>
          </p:cNvPr>
          <p:cNvSpPr txBox="1"/>
          <p:nvPr/>
        </p:nvSpPr>
        <p:spPr>
          <a:xfrm>
            <a:off x="3157269" y="2057601"/>
            <a:ext cx="8091576" cy="666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US" sz="3600" b="1" i="0" dirty="0">
                <a:solidFill>
                  <a:srgbClr val="0D9488"/>
                </a:solidFill>
                <a:effectLst/>
                <a:latin typeface="Poppins" panose="00000500000000000000" pitchFamily="2" charset="0"/>
              </a:rPr>
              <a:t>Success in Niger &amp; Ghana</a:t>
            </a:r>
          </a:p>
          <a:p>
            <a:pPr algn="l">
              <a:spcAft>
                <a:spcPts val="1125"/>
              </a:spcAft>
              <a:buNone/>
            </a:pPr>
            <a:endParaRPr lang="en-US" sz="3600" b="1" i="0" dirty="0">
              <a:solidFill>
                <a:srgbClr val="0D9488"/>
              </a:solidFill>
              <a:effectLst/>
              <a:latin typeface="Poppins" panose="00000500000000000000" pitchFamily="2" charset="0"/>
            </a:endParaRPr>
          </a:p>
          <a:p>
            <a:pPr algn="l">
              <a:buNone/>
            </a:pPr>
            <a:r>
              <a:rPr lang="en-US" sz="3600" b="0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In 2021, the growth of meningitis epidemics in western Niger and northern Ghana was rapidly halted.</a:t>
            </a:r>
          </a:p>
          <a:p>
            <a:pPr algn="l">
              <a:buNone/>
            </a:pPr>
            <a:endParaRPr lang="en-US" sz="3600" b="0" i="0" dirty="0">
              <a:solidFill>
                <a:srgbClr val="334155"/>
              </a:solidFill>
              <a:effectLst/>
              <a:latin typeface="Lato" panose="020F0502020204030203" pitchFamily="34" charset="0"/>
            </a:endParaRPr>
          </a:p>
          <a:p>
            <a:pPr algn="l">
              <a:spcBef>
                <a:spcPts val="1500"/>
              </a:spcBef>
              <a:buNone/>
            </a:pPr>
            <a:r>
              <a:rPr lang="en-US" sz="3600" b="0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The success was attributed to the integrated preparedness framework, allowing for </a:t>
            </a:r>
            <a:r>
              <a:rPr lang="en-US" sz="3600" b="1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mass vaccination</a:t>
            </a:r>
            <a:r>
              <a:rPr lang="en-US" sz="3600" b="0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 within tight windows of opportunity created by climate-informed surveillance.</a:t>
            </a:r>
          </a:p>
        </p:txBody>
      </p:sp>
      <p:pic>
        <p:nvPicPr>
          <p:cNvPr id="2050" name="Picture 2" descr="Healthcare workers vaccination campaign">
            <a:extLst>
              <a:ext uri="{FF2B5EF4-FFF2-40B4-BE49-F238E27FC236}">
                <a16:creationId xmlns:a16="http://schemas.microsoft.com/office/drawing/2014/main" id="{19A8ED76-FF09-E6FA-DB60-AE593C37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926" y="2590950"/>
            <a:ext cx="9191174" cy="61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8EA6F13-0240-D32F-FF99-3990685E26BE}"/>
              </a:ext>
            </a:extLst>
          </p:cNvPr>
          <p:cNvSpPr txBox="1"/>
          <p:nvPr/>
        </p:nvSpPr>
        <p:spPr>
          <a:xfrm>
            <a:off x="15968357" y="8169338"/>
            <a:ext cx="10136036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4155"/>
                </a:solidFill>
                <a:effectLst/>
                <a:latin typeface="Lato" panose="020F0502020204030203" pitchFamily="34" charset="0"/>
              </a:rPr>
              <a:t>Source: </a:t>
            </a:r>
            <a:r>
              <a:rPr lang="en-US" b="0" i="0" u="none" strike="noStrike" dirty="0">
                <a:solidFill>
                  <a:srgbClr val="4F46E5"/>
                </a:solidFill>
                <a:effectLst/>
                <a:latin typeface="Lato" panose="020F0502020204030203" pitchFamily="34" charset="0"/>
                <a:hlinkClick r:id="rId3"/>
              </a:rPr>
              <a:t>www.gavi.org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6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3" name="Content Placeholder 5"/>
          <p:cNvSpPr txBox="1"/>
          <p:nvPr/>
        </p:nvSpPr>
        <p:spPr>
          <a:xfrm>
            <a:off x="3315784" y="1892633"/>
            <a:ext cx="8896915" cy="91392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68061" lvl="1" indent="-568061">
              <a:buFont typeface="Wingdings" panose="05000000000000000000" pitchFamily="2" charset="2"/>
              <a:buChar char="Ø"/>
            </a:pPr>
            <a:r>
              <a:rPr lang="en-US" sz="4000" b="1" kern="0" dirty="0"/>
              <a:t>Proactive collaboration with WHO/AFRO and </a:t>
            </a:r>
            <a:r>
              <a:rPr lang="en-US" sz="4000" b="1" kern="0" dirty="0" err="1"/>
              <a:t>ClimHealth</a:t>
            </a:r>
            <a:r>
              <a:rPr lang="en-US" sz="4000" b="1" kern="0" dirty="0"/>
              <a:t> Network has proven very useful in the uptake of climate information for public health preparedness</a:t>
            </a:r>
          </a:p>
          <a:p>
            <a:pPr marL="568061" lvl="1" indent="-568061">
              <a:buFont typeface="Wingdings" panose="05000000000000000000" pitchFamily="2" charset="2"/>
              <a:buChar char="Ø"/>
            </a:pPr>
            <a:endParaRPr lang="en-US" sz="4000" b="1" kern="0" dirty="0"/>
          </a:p>
          <a:p>
            <a:pPr marL="568061" lvl="1" indent="-568061">
              <a:buFont typeface="Wingdings" panose="05000000000000000000" pitchFamily="2" charset="2"/>
              <a:buChar char="Ø"/>
            </a:pPr>
            <a:r>
              <a:rPr lang="en-US" sz="4000" b="1" kern="0" dirty="0"/>
              <a:t>Regular feedback of information help improve the quality of Climate Service</a:t>
            </a:r>
          </a:p>
          <a:p>
            <a:pPr marL="0" lvl="1"/>
            <a:endParaRPr lang="en-US" sz="4000" b="1" kern="0" dirty="0"/>
          </a:p>
          <a:p>
            <a:pPr marL="568061" lvl="1" indent="-568061">
              <a:buFont typeface="Wingdings" panose="05000000000000000000" pitchFamily="2" charset="2"/>
              <a:buChar char="Ø"/>
            </a:pPr>
            <a:r>
              <a:rPr lang="en-US" sz="4000" b="1" kern="0" dirty="0"/>
              <a:t>Next Steps: Improving the Meningitis forecasting model by integrating ECMWF </a:t>
            </a:r>
            <a:r>
              <a:rPr lang="en-US" sz="4000" b="1" kern="0" dirty="0" err="1"/>
              <a:t>ens</a:t>
            </a:r>
            <a:r>
              <a:rPr lang="en-US" sz="4000" b="1" kern="0" dirty="0"/>
              <a:t> Model</a:t>
            </a:r>
          </a:p>
          <a:p>
            <a:pPr marL="568061" lvl="1" indent="-568061">
              <a:buFont typeface="Wingdings" panose="05000000000000000000" pitchFamily="2" charset="2"/>
              <a:buChar char="Ø"/>
            </a:pPr>
            <a:endParaRPr lang="en-US" sz="3000" b="1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0AEDF2-B85D-A499-6598-A87B17C91613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2250"/>
              </a:spcAft>
            </a:pPr>
            <a:r>
              <a:rPr lang="en-US" sz="6000" b="1" cap="all" dirty="0">
                <a:solidFill>
                  <a:srgbClr val="0F172A"/>
                </a:solidFill>
                <a:latin typeface="Poppins" panose="00000500000000000000" pitchFamily="2" charset="0"/>
              </a:rPr>
              <a:t>Lessons Learnt &amp; WAY FORWARD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B5A9108-F495-5646-FA7A-E6133959E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699" y="1892633"/>
            <a:ext cx="7597378" cy="75973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Text Box 453633"/>
          <p:cNvSpPr txBox="1">
            <a:spLocks noChangeArrowheads="1"/>
          </p:cNvSpPr>
          <p:nvPr/>
        </p:nvSpPr>
        <p:spPr bwMode="auto">
          <a:xfrm>
            <a:off x="4123426" y="3300338"/>
            <a:ext cx="5394758" cy="4152885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fr-FR" altLang="en-US" sz="5400" b="1" i="1" dirty="0">
                <a:solidFill>
                  <a:srgbClr val="00699A"/>
                </a:solidFill>
                <a:latin typeface="+mn-lt"/>
              </a:rPr>
              <a:t>THANK YOU</a:t>
            </a:r>
          </a:p>
          <a:p>
            <a:pPr algn="ctr" eaLnBrk="1" hangingPunct="1"/>
            <a:endParaRPr lang="fr-FR" altLang="en-US" sz="5400" b="1" i="1" dirty="0">
              <a:solidFill>
                <a:srgbClr val="00699A"/>
              </a:solidFill>
              <a:latin typeface="+mn-lt"/>
            </a:endParaRPr>
          </a:p>
          <a:p>
            <a:pPr algn="ctr" eaLnBrk="1" hangingPunct="1"/>
            <a:r>
              <a:rPr lang="fr-FR" altLang="en-US" sz="5400" b="1" i="1" dirty="0">
                <a:solidFill>
                  <a:srgbClr val="00699A"/>
                </a:solidFill>
                <a:latin typeface="+mn-lt"/>
              </a:rPr>
              <a:t>MERCI</a:t>
            </a:r>
          </a:p>
          <a:p>
            <a:pPr algn="ctr" eaLnBrk="1" hangingPunct="1"/>
            <a:endParaRPr lang="fr-FR" altLang="en-US" sz="5400" b="1" i="1" dirty="0">
              <a:solidFill>
                <a:srgbClr val="00699A"/>
              </a:solidFill>
              <a:latin typeface="+mn-lt"/>
            </a:endParaRPr>
          </a:p>
          <a:p>
            <a:pPr algn="ctr" eaLnBrk="1" hangingPunct="1"/>
            <a:r>
              <a:rPr lang="fr-FR" altLang="en-US" sz="5400" b="1" i="1" dirty="0">
                <a:solidFill>
                  <a:srgbClr val="00699A"/>
                </a:solidFill>
                <a:latin typeface="+mn-lt"/>
              </a:rPr>
              <a:t>OBRIGADO</a:t>
            </a:r>
          </a:p>
        </p:txBody>
      </p:sp>
      <p:sp>
        <p:nvSpPr>
          <p:cNvPr id="11" name="Freeform 49">
            <a:extLst>
              <a:ext uri="{FF2B5EF4-FFF2-40B4-BE49-F238E27FC236}">
                <a16:creationId xmlns:a16="http://schemas.microsoft.com/office/drawing/2014/main" id="{206EDCC1-2577-136D-D52C-347568C0DAC8}"/>
              </a:ext>
            </a:extLst>
          </p:cNvPr>
          <p:cNvSpPr/>
          <p:nvPr/>
        </p:nvSpPr>
        <p:spPr>
          <a:xfrm>
            <a:off x="12121218" y="9788856"/>
            <a:ext cx="779248" cy="859095"/>
          </a:xfrm>
          <a:custGeom>
            <a:avLst/>
            <a:gdLst>
              <a:gd name="f0" fmla="val w"/>
              <a:gd name="f1" fmla="val h"/>
              <a:gd name="f2" fmla="val 0"/>
              <a:gd name="f3" fmla="val 200345"/>
              <a:gd name="f4" fmla="val 149017"/>
              <a:gd name="f5" fmla="val 200346"/>
              <a:gd name="f6" fmla="*/ f0 1 200345"/>
              <a:gd name="f7" fmla="*/ f1 1 149017"/>
              <a:gd name="f8" fmla="+- f4 0 f2"/>
              <a:gd name="f9" fmla="+- f3 0 f2"/>
              <a:gd name="f10" fmla="*/ f9 1 200345"/>
              <a:gd name="f11" fmla="*/ f8 1 14901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00345" h="149017">
                <a:moveTo>
                  <a:pt x="f2" y="f2"/>
                </a:moveTo>
                <a:lnTo>
                  <a:pt x="f5" y="f2"/>
                </a:lnTo>
                <a:lnTo>
                  <a:pt x="f5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Freeform 52">
            <a:extLst>
              <a:ext uri="{FF2B5EF4-FFF2-40B4-BE49-F238E27FC236}">
                <a16:creationId xmlns:a16="http://schemas.microsoft.com/office/drawing/2014/main" id="{174DB8E8-B380-72F4-666D-EF7962FC7D02}"/>
              </a:ext>
            </a:extLst>
          </p:cNvPr>
          <p:cNvSpPr/>
          <p:nvPr/>
        </p:nvSpPr>
        <p:spPr>
          <a:xfrm>
            <a:off x="13480512" y="9685476"/>
            <a:ext cx="1043302" cy="859095"/>
          </a:xfrm>
          <a:custGeom>
            <a:avLst/>
            <a:gdLst>
              <a:gd name="f0" fmla="val w"/>
              <a:gd name="f1" fmla="val h"/>
              <a:gd name="f2" fmla="val 0"/>
              <a:gd name="f3" fmla="val 290358"/>
              <a:gd name="f4" fmla="val 161310"/>
              <a:gd name="f5" fmla="*/ f0 1 290358"/>
              <a:gd name="f6" fmla="*/ f1 1 161310"/>
              <a:gd name="f7" fmla="+- f4 0 f2"/>
              <a:gd name="f8" fmla="+- f3 0 f2"/>
              <a:gd name="f9" fmla="*/ f8 1 290358"/>
              <a:gd name="f10" fmla="*/ f7 1 161310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90358" h="161310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Freeform 65">
            <a:extLst>
              <a:ext uri="{FF2B5EF4-FFF2-40B4-BE49-F238E27FC236}">
                <a16:creationId xmlns:a16="http://schemas.microsoft.com/office/drawing/2014/main" id="{BDB6A172-28A8-54BF-CD05-CD9F46E186D9}"/>
              </a:ext>
            </a:extLst>
          </p:cNvPr>
          <p:cNvSpPr/>
          <p:nvPr/>
        </p:nvSpPr>
        <p:spPr>
          <a:xfrm>
            <a:off x="8171703" y="9666670"/>
            <a:ext cx="1597296" cy="859095"/>
          </a:xfrm>
          <a:custGeom>
            <a:avLst/>
            <a:gdLst>
              <a:gd name="f0" fmla="val w"/>
              <a:gd name="f1" fmla="val h"/>
              <a:gd name="f2" fmla="val 0"/>
              <a:gd name="f3" fmla="val 370648"/>
              <a:gd name="f4" fmla="val 134497"/>
              <a:gd name="f5" fmla="*/ f0 1 370648"/>
              <a:gd name="f6" fmla="*/ f1 1 134497"/>
              <a:gd name="f7" fmla="+- f4 0 f2"/>
              <a:gd name="f8" fmla="+- f3 0 f2"/>
              <a:gd name="f9" fmla="*/ f8 1 370648"/>
              <a:gd name="f10" fmla="*/ f7 1 134497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370648" h="13449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Freeform 76">
            <a:extLst>
              <a:ext uri="{FF2B5EF4-FFF2-40B4-BE49-F238E27FC236}">
                <a16:creationId xmlns:a16="http://schemas.microsoft.com/office/drawing/2014/main" id="{977E4880-C712-2E83-3053-564EDF020D72}"/>
              </a:ext>
            </a:extLst>
          </p:cNvPr>
          <p:cNvSpPr/>
          <p:nvPr/>
        </p:nvSpPr>
        <p:spPr>
          <a:xfrm>
            <a:off x="10141299" y="9440314"/>
            <a:ext cx="1255111" cy="1311808"/>
          </a:xfrm>
          <a:custGeom>
            <a:avLst/>
            <a:gdLst>
              <a:gd name="f0" fmla="val w"/>
              <a:gd name="f1" fmla="val h"/>
              <a:gd name="f2" fmla="val 0"/>
              <a:gd name="f3" fmla="val 235794"/>
              <a:gd name="f4" fmla="val 166278"/>
              <a:gd name="f5" fmla="val 166279"/>
              <a:gd name="f6" fmla="*/ f0 1 235794"/>
              <a:gd name="f7" fmla="*/ f1 1 166278"/>
              <a:gd name="f8" fmla="+- f4 0 f2"/>
              <a:gd name="f9" fmla="+- f3 0 f2"/>
              <a:gd name="f10" fmla="*/ f9 1 235794"/>
              <a:gd name="f11" fmla="*/ f8 1 166278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35794" h="166278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7" name="Image 16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6F9262A5-B3E8-DA58-953C-D7AE068653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0320" y="-136481"/>
            <a:ext cx="4119667" cy="1784888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7031764D-1DB4-417F-3829-A5F17A6E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18" y="348221"/>
            <a:ext cx="1467101" cy="13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randing guidance for ODA-funded programmes - GOV.UK">
            <a:extLst>
              <a:ext uri="{FF2B5EF4-FFF2-40B4-BE49-F238E27FC236}">
                <a16:creationId xmlns:a16="http://schemas.microsoft.com/office/drawing/2014/main" id="{EA0A044A-B9F2-7A93-4591-B67AC12EB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67" y="127366"/>
            <a:ext cx="2836850" cy="18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Member States | African Union">
            <a:extLst>
              <a:ext uri="{FF2B5EF4-FFF2-40B4-BE49-F238E27FC236}">
                <a16:creationId xmlns:a16="http://schemas.microsoft.com/office/drawing/2014/main" id="{8BCCCCA4-0171-35D1-269D-3DD689C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1" y="357412"/>
            <a:ext cx="2836851" cy="100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42">
            <a:extLst>
              <a:ext uri="{FF2B5EF4-FFF2-40B4-BE49-F238E27FC236}">
                <a16:creationId xmlns:a16="http://schemas.microsoft.com/office/drawing/2014/main" id="{7D674B64-22B5-DAEF-5CDE-B82B29C03AF9}"/>
              </a:ext>
            </a:extLst>
          </p:cNvPr>
          <p:cNvSpPr/>
          <p:nvPr/>
        </p:nvSpPr>
        <p:spPr>
          <a:xfrm>
            <a:off x="16893249" y="143072"/>
            <a:ext cx="1798769" cy="1505335"/>
          </a:xfrm>
          <a:custGeom>
            <a:avLst/>
            <a:gdLst>
              <a:gd name="f0" fmla="val w"/>
              <a:gd name="f1" fmla="val h"/>
              <a:gd name="f2" fmla="val 0"/>
              <a:gd name="f3" fmla="val 243233"/>
              <a:gd name="f4" fmla="val 180296"/>
              <a:gd name="f5" fmla="val 180297"/>
              <a:gd name="f6" fmla="*/ f0 1 243233"/>
              <a:gd name="f7" fmla="*/ f1 1 180296"/>
              <a:gd name="f8" fmla="+- f4 0 f2"/>
              <a:gd name="f9" fmla="+- f3 0 f2"/>
              <a:gd name="f10" fmla="*/ f9 1 243233"/>
              <a:gd name="f11" fmla="*/ f8 1 180296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43233" h="180296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blipFill>
            <a:blip r:embed="rId11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Freeform 53">
            <a:extLst>
              <a:ext uri="{FF2B5EF4-FFF2-40B4-BE49-F238E27FC236}">
                <a16:creationId xmlns:a16="http://schemas.microsoft.com/office/drawing/2014/main" id="{7908A6FB-A2C6-B00D-1386-EA278643C88A}"/>
              </a:ext>
            </a:extLst>
          </p:cNvPr>
          <p:cNvSpPr/>
          <p:nvPr/>
        </p:nvSpPr>
        <p:spPr>
          <a:xfrm>
            <a:off x="15054211" y="9685476"/>
            <a:ext cx="1094438" cy="821485"/>
          </a:xfrm>
          <a:custGeom>
            <a:avLst/>
            <a:gdLst>
              <a:gd name="f0" fmla="val w"/>
              <a:gd name="f1" fmla="val h"/>
              <a:gd name="f2" fmla="val 0"/>
              <a:gd name="f3" fmla="val 176672"/>
              <a:gd name="f4" fmla="val 182764"/>
              <a:gd name="f5" fmla="*/ f0 1 176672"/>
              <a:gd name="f6" fmla="*/ f1 1 182764"/>
              <a:gd name="f7" fmla="+- f4 0 f2"/>
              <a:gd name="f8" fmla="+- f3 0 f2"/>
              <a:gd name="f9" fmla="*/ f8 1 176672"/>
              <a:gd name="f10" fmla="*/ f7 1 182764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76672" h="182764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194" name="Picture 2" descr="Wellcome Trust • Islington Play Association">
            <a:extLst>
              <a:ext uri="{FF2B5EF4-FFF2-40B4-BE49-F238E27FC236}">
                <a16:creationId xmlns:a16="http://schemas.microsoft.com/office/drawing/2014/main" id="{3C285474-F493-0BED-3DEF-55A96C8B4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018" y="9583986"/>
            <a:ext cx="1088494" cy="10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Rockefeller Foundation logo 2024.webp - Wikimedia Commons">
            <a:extLst>
              <a:ext uri="{FF2B5EF4-FFF2-40B4-BE49-F238E27FC236}">
                <a16:creationId xmlns:a16="http://schemas.microsoft.com/office/drawing/2014/main" id="{930838E0-75B1-C88E-5505-34D0CCB5A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249" y="9685477"/>
            <a:ext cx="1498002" cy="8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CE43443-41D2-1DCF-1D41-2E505CDE6487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7516"/>
          <a:stretch>
            <a:fillRect/>
          </a:stretch>
        </p:blipFill>
        <p:spPr>
          <a:xfrm>
            <a:off x="11570320" y="1890163"/>
            <a:ext cx="7292944" cy="6744821"/>
          </a:xfrm>
          <a:prstGeom prst="rect">
            <a:avLst/>
          </a:prstGeom>
        </p:spPr>
      </p:pic>
      <p:pic>
        <p:nvPicPr>
          <p:cNvPr id="8198" name="Picture 6" descr="WHO Representative for Equatorial Guinea is asked to leave ...">
            <a:extLst>
              <a:ext uri="{FF2B5EF4-FFF2-40B4-BE49-F238E27FC236}">
                <a16:creationId xmlns:a16="http://schemas.microsoft.com/office/drawing/2014/main" id="{5751DC48-BDED-05C9-6810-1DC786FC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58" y="9492060"/>
            <a:ext cx="1502044" cy="93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omepage | World Meteorological Organization WMO">
            <a:extLst>
              <a:ext uri="{FF2B5EF4-FFF2-40B4-BE49-F238E27FC236}">
                <a16:creationId xmlns:a16="http://schemas.microsoft.com/office/drawing/2014/main" id="{A83257FD-9846-68F6-62C7-1625AB74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39" y="9492060"/>
            <a:ext cx="918929" cy="91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ome | Africa CDC Learning Network">
            <a:extLst>
              <a:ext uri="{FF2B5EF4-FFF2-40B4-BE49-F238E27FC236}">
                <a16:creationId xmlns:a16="http://schemas.microsoft.com/office/drawing/2014/main" id="{155452E4-E8D5-E9DD-2962-4FC3E0521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30" y="9666670"/>
            <a:ext cx="1502044" cy="6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84FBC-45EC-ADCC-9596-3073EBB84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EE6EF-7F6F-73AA-6E3F-1764998B8D8E}"/>
              </a:ext>
            </a:extLst>
          </p:cNvPr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29851-E607-DDF2-F8B2-6F5261498104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6000" b="1" dirty="0">
                <a:solidFill>
                  <a:srgbClr val="123D61"/>
                </a:solidFill>
                <a:latin typeface="Arial" panose="020B0604020202020204" pitchFamily="34" charset="0"/>
              </a:rPr>
              <a:t>What is Climate &amp; Health Desk</a:t>
            </a:r>
            <a:endParaRPr lang="fr-FR" sz="6000" spc="-2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2C64D5-7596-6987-90C2-095A4B1FDD51}"/>
              </a:ext>
            </a:extLst>
          </p:cNvPr>
          <p:cNvSpPr txBox="1"/>
          <p:nvPr/>
        </p:nvSpPr>
        <p:spPr>
          <a:xfrm>
            <a:off x="4110727" y="1582863"/>
            <a:ext cx="16490466" cy="146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Montserrat" panose="00000500000000000000" pitchFamily="2" charset="0"/>
              </a:rPr>
              <a:t>Health Systems Under Pressure</a:t>
            </a:r>
          </a:p>
          <a:p>
            <a:pPr algn="l">
              <a:buNone/>
            </a:pPr>
            <a:r>
              <a:rPr lang="en-US" b="0" i="0" dirty="0">
                <a:solidFill>
                  <a:srgbClr val="4B5563"/>
                </a:solidFill>
                <a:effectLst/>
                <a:latin typeface="Roboto" panose="02000000000000000000" pitchFamily="2" charset="0"/>
              </a:rPr>
              <a:t>Climate change is not just an environmental issue; it is a fundamental threat to human health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</a:rPr>
              <a:t>We need to ACT NOW</a:t>
            </a:r>
            <a:endParaRPr lang="en-US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EA8F93FB-C4A4-1835-1F55-1343F184E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006061"/>
              </p:ext>
            </p:extLst>
          </p:nvPr>
        </p:nvGraphicFramePr>
        <p:xfrm>
          <a:off x="4710023" y="3347050"/>
          <a:ext cx="14975455" cy="693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que 3" descr="Thermomètre contour">
            <a:extLst>
              <a:ext uri="{FF2B5EF4-FFF2-40B4-BE49-F238E27FC236}">
                <a16:creationId xmlns:a16="http://schemas.microsoft.com/office/drawing/2014/main" id="{E7A9A851-7380-A0A0-6B75-5C66F6871C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0727" y="3347050"/>
            <a:ext cx="1032893" cy="1032893"/>
          </a:xfrm>
          <a:prstGeom prst="rect">
            <a:avLst/>
          </a:prstGeom>
        </p:spPr>
      </p:pic>
      <p:pic>
        <p:nvPicPr>
          <p:cNvPr id="9" name="Graphique 8" descr="Salle de conseil avec un remplissage uni">
            <a:extLst>
              <a:ext uri="{FF2B5EF4-FFF2-40B4-BE49-F238E27FC236}">
                <a16:creationId xmlns:a16="http://schemas.microsoft.com/office/drawing/2014/main" id="{08B5F211-6EAB-25B7-3895-184563792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98696" y="6812289"/>
            <a:ext cx="1423358" cy="1423358"/>
          </a:xfrm>
          <a:prstGeom prst="rect">
            <a:avLst/>
          </a:prstGeom>
        </p:spPr>
      </p:pic>
      <p:pic>
        <p:nvPicPr>
          <p:cNvPr id="11" name="Graphique 10" descr="Statistiques avec un remplissage uni">
            <a:extLst>
              <a:ext uri="{FF2B5EF4-FFF2-40B4-BE49-F238E27FC236}">
                <a16:creationId xmlns:a16="http://schemas.microsoft.com/office/drawing/2014/main" id="{4774893C-4F47-DF82-4BFC-8E402AD3F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482198" y="3301930"/>
            <a:ext cx="914400" cy="914400"/>
          </a:xfrm>
          <a:prstGeom prst="rect">
            <a:avLst/>
          </a:prstGeom>
        </p:spPr>
      </p:pic>
      <p:pic>
        <p:nvPicPr>
          <p:cNvPr id="13" name="Graphique 12" descr="Travailler à domicile à partir du Wi-Fi personnel avec un remplissage uni">
            <a:extLst>
              <a:ext uri="{FF2B5EF4-FFF2-40B4-BE49-F238E27FC236}">
                <a16:creationId xmlns:a16="http://schemas.microsoft.com/office/drawing/2014/main" id="{19FB9469-12A5-E0E2-BB93-567BE01A32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06837" y="68597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FDBC3-47CF-3353-A9CF-3267890786D0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6000" b="1" dirty="0">
                <a:solidFill>
                  <a:srgbClr val="123D61"/>
                </a:solidFill>
                <a:latin typeface="Arial" panose="020B0604020202020204" pitchFamily="34" charset="0"/>
              </a:rPr>
              <a:t>What is Climate &amp; Health Desk</a:t>
            </a:r>
            <a:endParaRPr lang="fr-FR" sz="6000" spc="-2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F421E0-0A37-B705-390B-FF236750749F}"/>
              </a:ext>
            </a:extLst>
          </p:cNvPr>
          <p:cNvSpPr txBox="1"/>
          <p:nvPr/>
        </p:nvSpPr>
        <p:spPr>
          <a:xfrm>
            <a:off x="3195013" y="1054956"/>
            <a:ext cx="15610571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Montserrat" panose="00000500000000000000" pitchFamily="2" charset="0"/>
              </a:rPr>
              <a:t>BRIDGING SCIENCE &amp; ACTION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BA41A8-74A4-C40E-3605-243BE903DA41}"/>
              </a:ext>
            </a:extLst>
          </p:cNvPr>
          <p:cNvSpPr/>
          <p:nvPr/>
        </p:nvSpPr>
        <p:spPr>
          <a:xfrm>
            <a:off x="1349795" y="1703777"/>
            <a:ext cx="7828709" cy="88161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E8C74D3-EE37-CAC7-DD00-30B0B6D41171}"/>
              </a:ext>
            </a:extLst>
          </p:cNvPr>
          <p:cNvSpPr/>
          <p:nvPr/>
        </p:nvSpPr>
        <p:spPr>
          <a:xfrm>
            <a:off x="1551517" y="2410771"/>
            <a:ext cx="6279036" cy="196682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Meteorological</a:t>
            </a:r>
            <a:br>
              <a:rPr lang="en-US" b="1" dirty="0"/>
            </a:br>
            <a:r>
              <a:rPr lang="en-US" b="1" dirty="0"/>
              <a:t>Community</a:t>
            </a:r>
          </a:p>
          <a:p>
            <a:pPr algn="ctr"/>
            <a:r>
              <a:rPr lang="en-US" dirty="0"/>
              <a:t>Science &amp; Forecasts</a:t>
            </a:r>
          </a:p>
          <a:p>
            <a:pPr algn="ctr"/>
            <a:endParaRPr lang="en-US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D6BA81D-13FB-FDD4-9243-D8A513573D39}"/>
              </a:ext>
            </a:extLst>
          </p:cNvPr>
          <p:cNvSpPr/>
          <p:nvPr/>
        </p:nvSpPr>
        <p:spPr>
          <a:xfrm>
            <a:off x="2271621" y="9376123"/>
            <a:ext cx="4621151" cy="18599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Health Community</a:t>
            </a:r>
          </a:p>
        </p:txBody>
      </p:sp>
      <p:pic>
        <p:nvPicPr>
          <p:cNvPr id="19" name="Image 18" descr="Une image contenant symbole, cercle, Graphique, logo&#10;&#10;Le contenu généré par l’IA peut être incorrect.">
            <a:extLst>
              <a:ext uri="{FF2B5EF4-FFF2-40B4-BE49-F238E27FC236}">
                <a16:creationId xmlns:a16="http://schemas.microsoft.com/office/drawing/2014/main" id="{B6B16C12-831B-9F13-68BD-E7BE82E5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964" y="7950451"/>
            <a:ext cx="2157158" cy="1966821"/>
          </a:xfrm>
          <a:prstGeom prst="rect">
            <a:avLst/>
          </a:prstGeom>
        </p:spPr>
      </p:pic>
      <p:pic>
        <p:nvPicPr>
          <p:cNvPr id="21" name="Image 20" descr="Une image contenant clipart, cercle, Graphique&#10;&#10;Le contenu généré par l’IA peut être incorrect.">
            <a:extLst>
              <a:ext uri="{FF2B5EF4-FFF2-40B4-BE49-F238E27FC236}">
                <a16:creationId xmlns:a16="http://schemas.microsoft.com/office/drawing/2014/main" id="{14D05A6A-0AC0-D446-7D91-7C2671350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374" y="4031593"/>
            <a:ext cx="1920341" cy="1647952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ADE35C08-1D30-8153-F81B-4F85A9FA8F57}"/>
              </a:ext>
            </a:extLst>
          </p:cNvPr>
          <p:cNvSpPr/>
          <p:nvPr/>
        </p:nvSpPr>
        <p:spPr>
          <a:xfrm>
            <a:off x="2087351" y="5612689"/>
            <a:ext cx="4898383" cy="23377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Climate-Health Desk </a:t>
            </a:r>
            <a:r>
              <a:rPr lang="en-US" dirty="0">
                <a:solidFill>
                  <a:schemeClr val="accent1"/>
                </a:solidFill>
              </a:rPr>
              <a:t>The Critical Interface</a:t>
            </a:r>
          </a:p>
          <a:p>
            <a:pPr algn="ctr"/>
            <a:endParaRPr lang="en-US" dirty="0"/>
          </a:p>
        </p:txBody>
      </p:sp>
      <p:sp>
        <p:nvSpPr>
          <p:cNvPr id="26" name="Flèche : haut 25">
            <a:extLst>
              <a:ext uri="{FF2B5EF4-FFF2-40B4-BE49-F238E27FC236}">
                <a16:creationId xmlns:a16="http://schemas.microsoft.com/office/drawing/2014/main" id="{AC47BB31-E9FC-0B94-7A83-CCF5EB384588}"/>
              </a:ext>
            </a:extLst>
          </p:cNvPr>
          <p:cNvSpPr/>
          <p:nvPr/>
        </p:nvSpPr>
        <p:spPr>
          <a:xfrm>
            <a:off x="5805300" y="7402788"/>
            <a:ext cx="308816" cy="90859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43CE2144-88BD-C68E-4AA8-856E327ABC93}"/>
              </a:ext>
            </a:extLst>
          </p:cNvPr>
          <p:cNvSpPr/>
          <p:nvPr/>
        </p:nvSpPr>
        <p:spPr>
          <a:xfrm flipH="1">
            <a:off x="2653331" y="5348638"/>
            <a:ext cx="365914" cy="9085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42B8FAE-0ABB-3541-CBA0-EF77AE5126E2}"/>
              </a:ext>
            </a:extLst>
          </p:cNvPr>
          <p:cNvSpPr txBox="1"/>
          <p:nvPr/>
        </p:nvSpPr>
        <p:spPr>
          <a:xfrm>
            <a:off x="9594850" y="1854414"/>
            <a:ext cx="10075652" cy="146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B5563"/>
                </a:solidFill>
                <a:effectLst/>
                <a:latin typeface="Roboto" panose="02000000000000000000" pitchFamily="2" charset="0"/>
              </a:rPr>
              <a:t>Climate- health desk will act as a continental hub for climate-health action, serving three distinct bridging functions to transform raw data into lifesaving decisions.</a:t>
            </a:r>
            <a:endParaRPr lang="en-US" dirty="0"/>
          </a:p>
        </p:txBody>
      </p:sp>
      <p:graphicFrame>
        <p:nvGraphicFramePr>
          <p:cNvPr id="32" name="Diagramme 31">
            <a:extLst>
              <a:ext uri="{FF2B5EF4-FFF2-40B4-BE49-F238E27FC236}">
                <a16:creationId xmlns:a16="http://schemas.microsoft.com/office/drawing/2014/main" id="{CBB1BE65-39D7-EA12-E1D2-98815B629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367524"/>
              </p:ext>
            </p:extLst>
          </p:nvPr>
        </p:nvGraphicFramePr>
        <p:xfrm>
          <a:off x="9228190" y="3854949"/>
          <a:ext cx="10627904" cy="639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D2C8C-B831-A281-89F3-CF744F10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CC199-F6BE-0D77-8443-CE82EFD7C03C}"/>
              </a:ext>
            </a:extLst>
          </p:cNvPr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57BA5-CB3C-77CE-749B-65800CBDAFF1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6000" b="1" dirty="0">
                <a:solidFill>
                  <a:srgbClr val="123D61"/>
                </a:solidFill>
                <a:latin typeface="Arial" panose="020B0604020202020204" pitchFamily="34" charset="0"/>
              </a:rPr>
              <a:t>Objectives of Climate &amp; Health Desk</a:t>
            </a:r>
            <a:endParaRPr lang="fr-FR" sz="6000" spc="-2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10" name="Image 9" descr="Une image contenant texte, capture d’écran, carte de visite, Police">
            <a:extLst>
              <a:ext uri="{FF2B5EF4-FFF2-40B4-BE49-F238E27FC236}">
                <a16:creationId xmlns:a16="http://schemas.microsoft.com/office/drawing/2014/main" id="{B3252A5B-19FF-C39B-45BA-F070E4588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390" y="2359469"/>
            <a:ext cx="18327710" cy="81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F1886-56BE-9475-702E-C128E7892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B605E-C3A4-CA46-2FBD-E84557BF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911" y="1949570"/>
            <a:ext cx="7654282" cy="74112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E7AF084-D8F6-18D8-0D94-BFD763A33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298" y="1949570"/>
            <a:ext cx="9591799" cy="8100569"/>
          </a:xfrm>
        </p:spPr>
        <p:txBody>
          <a:bodyPr/>
          <a:lstStyle/>
          <a:p>
            <a:r>
              <a:rPr lang="en-US" b="1" dirty="0"/>
              <a:t>Meningitis Belt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The African “Meningitis Belt” is a region in sub-Saharan Africa where the incidence of meningitis is significantly higher than elsewhere in the world.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Stretches across 26 countries.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Home to over 450 million people.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</a:rPr>
              <a:t>Outbreaks are closely linked to dry-season environmental conditions high temperatures, low humidity, and elevated dust concentrations</a:t>
            </a:r>
            <a:endParaRPr lang="en-US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5E81867-0EFA-249D-0BBA-B767DFCBC2C6}"/>
              </a:ext>
            </a:extLst>
          </p:cNvPr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/>
              <a:t>24/11/10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A6A97-24DE-85F9-E0D7-8411F65610E4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6000" b="1" dirty="0">
                <a:solidFill>
                  <a:srgbClr val="123D61"/>
                </a:solidFill>
                <a:latin typeface="Arial" panose="020B0604020202020204" pitchFamily="34" charset="0"/>
              </a:rPr>
              <a:t>Meningitis Overview</a:t>
            </a:r>
            <a:endParaRPr lang="fr-FR" sz="6000" spc="-2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561335-17E9-0D0D-F28A-892ADDA331C5}"/>
              </a:ext>
            </a:extLst>
          </p:cNvPr>
          <p:cNvSpPr txBox="1"/>
          <p:nvPr/>
        </p:nvSpPr>
        <p:spPr>
          <a:xfrm>
            <a:off x="2860296" y="9501078"/>
            <a:ext cx="10075652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Meningitis Belt</a:t>
            </a:r>
          </a:p>
        </p:txBody>
      </p:sp>
    </p:spTree>
    <p:extLst>
      <p:ext uri="{BB962C8B-B14F-4D97-AF65-F5344CB8AC3E}">
        <p14:creationId xmlns:p14="http://schemas.microsoft.com/office/powerpoint/2010/main" val="142425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9D77F-7545-9FCA-A21F-1BBAE8769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EE0D2B-6923-C2E0-3480-56769E9E5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18163" y="2038349"/>
            <a:ext cx="8831704" cy="7830270"/>
          </a:xfrm>
        </p:spPr>
        <p:txBody>
          <a:bodyPr wrap="square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Meningitis is the </a:t>
            </a:r>
            <a:r>
              <a:rPr lang="en-US" b="1" dirty="0"/>
              <a:t>inflammation</a:t>
            </a:r>
            <a:r>
              <a:rPr lang="en-US" dirty="0"/>
              <a:t> of the protective membranes (meninges) that cover the brain and spinal cord.</a:t>
            </a:r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Person-to-Person Transmission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Meningitis common pathogens: Bacterial, Viral, Fungal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Meningitis pathogens are often spread through </a:t>
            </a:r>
            <a:r>
              <a:rPr lang="en-US" b="1" dirty="0"/>
              <a:t>respiratory droplets</a:t>
            </a:r>
            <a:r>
              <a:rPr lang="en-US" dirty="0"/>
              <a:t> and oral secretions.</a:t>
            </a:r>
          </a:p>
          <a:p>
            <a:pPr marL="0" indent="0"/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Dust particles in dry atmosphere do act as a physical </a:t>
            </a:r>
            <a:r>
              <a:rPr lang="en-US" b="1" dirty="0"/>
              <a:t>irritant to the respiratory tract.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F8914A-4BCB-B7F9-6EF8-0D689A539B83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6000" b="1" dirty="0">
                <a:solidFill>
                  <a:srgbClr val="123D61"/>
                </a:solidFill>
                <a:latin typeface="Arial" panose="020B0604020202020204" pitchFamily="34" charset="0"/>
              </a:rPr>
              <a:t>Meningitis Overview</a:t>
            </a:r>
            <a:endParaRPr lang="fr-FR" sz="6000" spc="-2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6148" name="Picture 4" descr="Medical checkup consultation">
            <a:extLst>
              <a:ext uri="{FF2B5EF4-FFF2-40B4-BE49-F238E27FC236}">
                <a16:creationId xmlns:a16="http://schemas.microsoft.com/office/drawing/2014/main" id="{4F3B3C46-865C-A06F-DF1E-023D5A5F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88" y="2038349"/>
            <a:ext cx="8131175" cy="81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6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2658F-CFB4-845B-2B8D-86376F80A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976A8C-40F9-CD8A-26AA-4BF8DE2D0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0785" y="3495114"/>
            <a:ext cx="6952891" cy="5892207"/>
          </a:xfrm>
        </p:spPr>
        <p:txBody>
          <a:bodyPr/>
          <a:lstStyle/>
          <a:p>
            <a:pPr algn="ctr">
              <a:buNone/>
            </a:pPr>
            <a:r>
              <a:rPr lang="en-US" sz="6600" b="1" dirty="0">
                <a:solidFill>
                  <a:srgbClr val="0369A1"/>
                </a:solidFill>
                <a:latin typeface="Lato" panose="020F0502020204030203" pitchFamily="34" charset="0"/>
              </a:rPr>
              <a:t>30,000</a:t>
            </a:r>
          </a:p>
          <a:p>
            <a:pPr algn="ctr">
              <a:buNone/>
            </a:pPr>
            <a:endParaRPr lang="en-US" sz="6600" b="1" dirty="0">
              <a:solidFill>
                <a:srgbClr val="0369A1"/>
              </a:solidFill>
              <a:latin typeface="Lato" panose="020F0502020204030203" pitchFamily="34" charset="0"/>
            </a:endParaRPr>
          </a:p>
          <a:p>
            <a:pPr algn="ctr">
              <a:buNone/>
            </a:pPr>
            <a:r>
              <a:rPr lang="en-US" sz="6600" b="1" cap="all" dirty="0">
                <a:solidFill>
                  <a:srgbClr val="C2410C"/>
                </a:solidFill>
                <a:latin typeface="Lato" panose="020F0502020204030203" pitchFamily="34" charset="0"/>
              </a:rPr>
              <a:t>Estimated Annual Cases</a:t>
            </a:r>
          </a:p>
          <a:p>
            <a:pPr algn="ctr">
              <a:buNone/>
            </a:pPr>
            <a:endParaRPr lang="en-US" sz="6600" b="1" cap="all" dirty="0">
              <a:solidFill>
                <a:srgbClr val="C2410C"/>
              </a:solidFill>
              <a:latin typeface="Lato" panose="020F0502020204030203" pitchFamily="34" charset="0"/>
            </a:endParaRPr>
          </a:p>
          <a:p>
            <a:r>
              <a:rPr lang="en-US" b="1" i="1" dirty="0"/>
              <a:t>Approximately 10% resulting in death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7B9356-12DC-B6C7-074F-C6BE104743C2}"/>
              </a:ext>
            </a:extLst>
          </p:cNvPr>
          <p:cNvSpPr txBox="1"/>
          <p:nvPr/>
        </p:nvSpPr>
        <p:spPr>
          <a:xfrm>
            <a:off x="11179834" y="2900802"/>
            <a:ext cx="7694762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i="0" dirty="0">
                <a:solidFill>
                  <a:srgbClr val="1E293B"/>
                </a:solidFill>
                <a:effectLst/>
                <a:latin typeface="Poppins" panose="00000500000000000000" pitchFamily="2" charset="0"/>
              </a:rPr>
              <a:t>Widespread Impact</a:t>
            </a:r>
          </a:p>
          <a:p>
            <a:pPr algn="l">
              <a:buNone/>
            </a:pPr>
            <a:endParaRPr lang="en-US" sz="4000" b="1" i="0" dirty="0">
              <a:solidFill>
                <a:srgbClr val="1E293B"/>
              </a:solidFill>
              <a:effectLst/>
              <a:latin typeface="Poppins" panose="00000500000000000000" pitchFamily="2" charset="0"/>
            </a:endParaRPr>
          </a:p>
          <a:p>
            <a:r>
              <a:rPr lang="en-US" sz="4000" b="0" i="0" dirty="0">
                <a:solidFill>
                  <a:srgbClr val="475569"/>
                </a:solidFill>
                <a:effectLst/>
                <a:latin typeface="Lato" panose="020F0502020204030203" pitchFamily="34" charset="0"/>
              </a:rPr>
              <a:t>Despite significant progress in vaccination, thousands of cases continue to be reported annually across the meningitis belt.</a:t>
            </a:r>
          </a:p>
          <a:p>
            <a:endParaRPr lang="en-US" sz="4000" dirty="0">
              <a:solidFill>
                <a:srgbClr val="475569"/>
              </a:solidFill>
              <a:latin typeface="Lato" panose="020F0502020204030203" pitchFamily="34" charset="0"/>
            </a:endParaRPr>
          </a:p>
          <a:p>
            <a:r>
              <a:rPr lang="en-US" sz="4000" dirty="0">
                <a:solidFill>
                  <a:srgbClr val="475569"/>
                </a:solidFill>
                <a:latin typeface="Lato" panose="020F0502020204030203" pitchFamily="34" charset="0"/>
              </a:rPr>
              <a:t>Outbreaks can occur rapidly, overwhelming local healthcare systems and requiring emergency international response measures.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4089E8-61E2-C017-1D2F-0820912C25ED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6000" b="1" dirty="0">
                <a:solidFill>
                  <a:srgbClr val="123D61"/>
                </a:solidFill>
                <a:latin typeface="Arial" panose="020B0604020202020204" pitchFamily="34" charset="0"/>
              </a:rPr>
              <a:t>Meningitis Overview</a:t>
            </a:r>
            <a:endParaRPr lang="fr-FR" sz="6000" spc="-2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225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9E864-B119-3199-CD3C-943FFC2D5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AD89ADA-76B9-49CC-73BF-FBF9DA3F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10" y="212061"/>
            <a:ext cx="17243804" cy="8769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368D01-9C98-62B6-FDCA-6E3AECE5C2E0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6000" b="1" dirty="0">
                <a:solidFill>
                  <a:srgbClr val="123D61"/>
                </a:solidFill>
                <a:latin typeface="Arial" panose="020B0604020202020204" pitchFamily="34" charset="0"/>
              </a:rPr>
              <a:t>Meningitis Vigilance Thresholds </a:t>
            </a:r>
            <a:endParaRPr lang="fr-FR" sz="6000" spc="-2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graphicFrame>
        <p:nvGraphicFramePr>
          <p:cNvPr id="10" name="Google Shape;180;p9">
            <a:extLst>
              <a:ext uri="{FF2B5EF4-FFF2-40B4-BE49-F238E27FC236}">
                <a16:creationId xmlns:a16="http://schemas.microsoft.com/office/drawing/2014/main" id="{876F0600-04AD-46E0-22F3-2760078D2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233811"/>
              </p:ext>
            </p:extLst>
          </p:nvPr>
        </p:nvGraphicFramePr>
        <p:xfrm>
          <a:off x="3812875" y="2950233"/>
          <a:ext cx="14682160" cy="786729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720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0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6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08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mes New Roman"/>
                        <a:buNone/>
                      </a:pPr>
                      <a:endParaRPr sz="1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</a:rPr>
                        <a:t>Phenomenon</a:t>
                      </a:r>
                      <a:endParaRPr sz="24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</a:rPr>
                        <a:t>Hazard</a:t>
                      </a:r>
                      <a:endParaRPr sz="2400" u="none" strike="noStrike" cap="none"/>
                    </a:p>
                  </a:txBody>
                  <a:tcPr marL="68575" marR="68575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</a:rPr>
                        <a:t>Potentials Impacts</a:t>
                      </a:r>
                      <a:endParaRPr sz="2400" u="none" strike="noStrike" cap="none"/>
                    </a:p>
                  </a:txBody>
                  <a:tcPr marL="68575" marR="68575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</a:rPr>
                        <a:t>Advisory / Measures</a:t>
                      </a:r>
                      <a:endParaRPr sz="2400" u="none" strike="noStrike" cap="none" dirty="0"/>
                    </a:p>
                  </a:txBody>
                  <a:tcPr marL="68575" marR="68575" marT="34300" marB="3430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5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endParaRPr sz="1050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Char char="-"/>
                      </a:pPr>
                      <a:r>
                        <a:rPr lang="en-US" sz="2400" u="none" strike="noStrike" cap="none" dirty="0"/>
                        <a:t>Dust concentration below 150μg/m</a:t>
                      </a:r>
                      <a:r>
                        <a:rPr lang="en-US" sz="2400" u="none" strike="noStrike" cap="none" baseline="30000" dirty="0"/>
                        <a:t>3</a:t>
                      </a:r>
                      <a:endParaRPr sz="2400" u="none" strike="noStrike" cap="none" baseline="30000" dirty="0"/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Char char="-"/>
                      </a:pPr>
                      <a:r>
                        <a:rPr lang="en-US" sz="2400" u="none" strike="noStrike" cap="none" dirty="0"/>
                        <a:t>Relative humidity above 40%</a:t>
                      </a:r>
                      <a:endParaRPr sz="2400" u="none" strike="noStrike" cap="none" dirty="0"/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Char char="-"/>
                      </a:pPr>
                      <a:r>
                        <a:rPr lang="en-US" sz="2400" u="none" strike="noStrike" cap="none" dirty="0"/>
                        <a:t>Temperature below 27</a:t>
                      </a:r>
                      <a:r>
                        <a:rPr lang="en-US" sz="2400" u="none" strike="noStrike" cap="none" baseline="30000" dirty="0"/>
                        <a:t>o</a:t>
                      </a:r>
                      <a:r>
                        <a:rPr lang="en-US" sz="2400" u="none" strike="noStrike" cap="none" dirty="0"/>
                        <a:t>C</a:t>
                      </a:r>
                      <a:endParaRPr sz="2400" u="none" strike="noStrike" cap="none" dirty="0">
                        <a:highlight>
                          <a:srgbClr val="FFFF00"/>
                        </a:highlight>
                      </a:endParaRPr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u="none" strike="noStrike" cap="none" dirty="0"/>
                        <a:t>Emergence of Meningitis cases </a:t>
                      </a:r>
                      <a:r>
                        <a:rPr lang="en-US" sz="2400" b="1" u="none" strike="noStrike" cap="none" dirty="0"/>
                        <a:t>not likely</a:t>
                      </a:r>
                      <a:endParaRPr sz="2400" b="1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u="none" strike="noStrike" cap="none" dirty="0"/>
                        <a:t>Potential pressure on the health system</a:t>
                      </a:r>
                      <a:endParaRPr sz="2400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u="none" strike="noStrike" cap="none"/>
                        <a:t>Routine surveillance systems at regional and national levels</a:t>
                      </a:r>
                      <a:endParaRPr sz="240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4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endParaRPr sz="105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1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Char char="-"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Dust concentration between 150 to 400μg/m3</a:t>
                      </a:r>
                      <a:endParaRPr sz="24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Char char="-"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Relative humidity between 20 &amp; 40%</a:t>
                      </a:r>
                      <a:endParaRPr sz="2400" u="none" strike="noStrike" cap="none" dirty="0"/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Char char="-"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above 27</a:t>
                      </a:r>
                      <a:r>
                        <a:rPr lang="en-US" sz="2400" u="none" strike="noStrike" cap="none" baseline="30000" dirty="0"/>
                        <a:t>o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</a:t>
                      </a:r>
                      <a:endParaRPr sz="2400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u="none" strike="noStrike" cap="none" dirty="0"/>
                        <a:t>Emergence of </a:t>
                      </a:r>
                      <a:r>
                        <a:rPr lang="en-US" sz="2400" b="1" u="none" strike="noStrike" cap="none" dirty="0"/>
                        <a:t>Meningitis cases very likely</a:t>
                      </a:r>
                      <a:endParaRPr sz="2400" b="1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u="none" strike="noStrike" cap="none" dirty="0"/>
                        <a:t>Loss of life, pressure on the health system</a:t>
                      </a:r>
                      <a:endParaRPr sz="2400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u="none" strike="noStrike" cap="none" dirty="0"/>
                        <a:t>Activation of surveillance systems at regional and national levels</a:t>
                      </a:r>
                      <a:endParaRPr sz="2400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44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endParaRPr sz="1050" u="none" strike="noStrike" cap="none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Char char="-"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Dust Concentration at least 400μg/m3 and above</a:t>
                      </a:r>
                      <a:endParaRPr sz="24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Char char="-"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Relative humidity less than 20%</a:t>
                      </a:r>
                      <a:endParaRPr sz="2400" u="none" strike="noStrike" cap="none" dirty="0"/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Char char="-"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Temperature above 30</a:t>
                      </a:r>
                      <a:r>
                        <a:rPr lang="en-US" sz="2400" u="none" strike="noStrike" cap="none" baseline="30000" dirty="0"/>
                        <a:t>o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 </a:t>
                      </a:r>
                      <a:endParaRPr sz="2400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Emergence of Meningitis cases 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</a:rPr>
                        <a:t>very likely and epidemic status possible</a:t>
                      </a:r>
                      <a:endParaRPr sz="2400" b="1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Loss of life, increased pressure on the health system</a:t>
                      </a:r>
                      <a:endParaRPr sz="2400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50"/>
                        <a:buFont typeface="Times New Roman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Strengthen and increase meningitis surveillance systems at both regional and national levels</a:t>
                      </a:r>
                      <a:endParaRPr sz="2400" u="none" strike="noStrike" cap="none"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5922F536-6B8A-BD7F-9B63-398750B35434}"/>
              </a:ext>
            </a:extLst>
          </p:cNvPr>
          <p:cNvSpPr txBox="1"/>
          <p:nvPr/>
        </p:nvSpPr>
        <p:spPr>
          <a:xfrm>
            <a:off x="4192437" y="1639019"/>
            <a:ext cx="15911663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Data: GEEFS/ECMWF S2S (Temperature and humidity)</a:t>
            </a:r>
          </a:p>
          <a:p>
            <a:r>
              <a:rPr lang="en-US" dirty="0"/>
              <a:t>, Copernicus Atmosphere Monitoring Service (Dust) , ERA5 for bias correction (observations)</a:t>
            </a:r>
          </a:p>
        </p:txBody>
      </p:sp>
    </p:spTree>
    <p:extLst>
      <p:ext uri="{BB962C8B-B14F-4D97-AF65-F5344CB8AC3E}">
        <p14:creationId xmlns:p14="http://schemas.microsoft.com/office/powerpoint/2010/main" val="298703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FAAC-D309-7F25-562B-BE610B6F7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5E1AE-E047-76BC-B198-1DB176BE3833}"/>
              </a:ext>
            </a:extLst>
          </p:cNvPr>
          <p:cNvSpPr>
            <a:spLocks noGrp="1" noEditPoints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24/11/10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28C681-7D61-18F4-DAEA-847F5C1C2B04}"/>
              </a:ext>
            </a:extLst>
          </p:cNvPr>
          <p:cNvSpPr/>
          <p:nvPr/>
        </p:nvSpPr>
        <p:spPr>
          <a:xfrm>
            <a:off x="2860296" y="73301"/>
            <a:ext cx="1724380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sz="6000" b="1" dirty="0">
                <a:solidFill>
                  <a:srgbClr val="123D61"/>
                </a:solidFill>
                <a:latin typeface="Arial" panose="020B0604020202020204" pitchFamily="34" charset="0"/>
              </a:rPr>
              <a:t>MENINGITS EWS</a:t>
            </a:r>
            <a:endParaRPr lang="fr-FR" sz="6000" spc="-2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6B466F-1A4C-04B4-027A-25FDB8A7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94" y="1249105"/>
            <a:ext cx="14269970" cy="96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7485"/>
      </p:ext>
    </p:extLst>
  </p:cSld>
  <p:clrMapOvr>
    <a:masterClrMapping/>
  </p:clrMapOvr>
</p:sld>
</file>

<file path=ppt/theme/theme1.xml><?xml version="1.0" encoding="utf-8"?>
<a:theme xmlns:a="http://schemas.openxmlformats.org/drawingml/2006/main" name="acmad_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cmad_theme" id="{DDAD8B03-86C1-4FB3-9626-00DC1158BA16}" vid="{E7060F57-7FC6-4231-84FF-8C4D9BFF97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acmad_theme</Template>
  <TotalTime>8584</TotalTime>
  <Words>771</Words>
  <Application>Microsoft Office PowerPoint</Application>
  <PresentationFormat>Personnalisé</PresentationFormat>
  <Paragraphs>125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Lato</vt:lpstr>
      <vt:lpstr>Montserrat</vt:lpstr>
      <vt:lpstr>Poppins</vt:lpstr>
      <vt:lpstr>Roboto</vt:lpstr>
      <vt:lpstr>Times New Roman</vt:lpstr>
      <vt:lpstr>Wingdings</vt:lpstr>
      <vt:lpstr>acmad_theme</vt:lpstr>
      <vt:lpstr>Climate &amp; Health Desk   Improving Meningitis Early Warning System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Honoré KAMSU TAMO</dc:creator>
  <cp:lastModifiedBy>Ce pc</cp:lastModifiedBy>
  <cp:revision>8</cp:revision>
  <dcterms:created xsi:type="dcterms:W3CDTF">2022-06-19T19:00:35Z</dcterms:created>
  <dcterms:modified xsi:type="dcterms:W3CDTF">2026-02-26T05:41:31Z</dcterms:modified>
</cp:coreProperties>
</file>