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692" r:id="rId3"/>
    <p:sldId id="265" r:id="rId4"/>
    <p:sldId id="696" r:id="rId5"/>
    <p:sldId id="444" r:id="rId6"/>
    <p:sldId id="699" r:id="rId7"/>
    <p:sldId id="447" r:id="rId8"/>
    <p:sldId id="698" r:id="rId9"/>
    <p:sldId id="697" r:id="rId10"/>
    <p:sldId id="467" r:id="rId11"/>
    <p:sldId id="687" r:id="rId12"/>
    <p:sldId id="459" r:id="rId13"/>
    <p:sldId id="69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18"/>
    <p:restoredTop sz="70101"/>
  </p:normalViewPr>
  <p:slideViewPr>
    <p:cSldViewPr snapToGrid="0">
      <p:cViewPr varScale="1">
        <p:scale>
          <a:sx n="68" d="100"/>
          <a:sy n="68" d="100"/>
        </p:scale>
        <p:origin x="2496" y="5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34714-D0F8-CB41-904F-BE31F88889D2}" type="doc">
      <dgm:prSet loTypeId="urn:microsoft.com/office/officeart/2005/8/layout/process1" loCatId="process" qsTypeId="urn:microsoft.com/office/officeart/2005/8/quickstyle/simple1" qsCatId="simple" csTypeId="urn:microsoft.com/office/officeart/2005/8/colors/accent6_2" csCatId="accent6" phldr="1"/>
      <dgm:spPr/>
      <dgm:t>
        <a:bodyPr/>
        <a:lstStyle/>
        <a:p>
          <a:endParaRPr lang="en-GB"/>
        </a:p>
      </dgm:t>
    </dgm:pt>
    <dgm:pt modelId="{94734E6C-FEE9-964C-8BAA-0872A3CF4369}">
      <dgm:prSet phldr="0"/>
      <dgm:spPr/>
      <dgm:t>
        <a:bodyPr/>
        <a:lstStyle/>
        <a:p>
          <a:pPr rtl="0"/>
          <a:r>
            <a:rPr lang="en-GB" dirty="0">
              <a:latin typeface="Calibri Light" panose="020F0302020204030204"/>
            </a:rPr>
            <a:t>Early warning capacity</a:t>
          </a:r>
          <a:endParaRPr lang="en-GB" dirty="0"/>
        </a:p>
      </dgm:t>
    </dgm:pt>
    <dgm:pt modelId="{6B21BC3D-CCE2-1649-A8AF-7CD795E619F6}" type="parTrans" cxnId="{E5120490-E369-A840-A134-3FD62FE0320B}">
      <dgm:prSet/>
      <dgm:spPr/>
      <dgm:t>
        <a:bodyPr/>
        <a:lstStyle/>
        <a:p>
          <a:endParaRPr lang="en-GB"/>
        </a:p>
      </dgm:t>
    </dgm:pt>
    <dgm:pt modelId="{44244DD8-D672-9C48-BD9F-F1A20BCB4E4A}" type="sibTrans" cxnId="{E5120490-E369-A840-A134-3FD62FE0320B}">
      <dgm:prSet/>
      <dgm:spPr/>
      <dgm:t>
        <a:bodyPr/>
        <a:lstStyle/>
        <a:p>
          <a:endParaRPr lang="en-GB"/>
        </a:p>
      </dgm:t>
    </dgm:pt>
    <dgm:pt modelId="{29A94CD0-61E5-6C48-91ED-2CA01DE43F73}">
      <dgm:prSet phldr="0"/>
      <dgm:spPr/>
      <dgm:t>
        <a:bodyPr/>
        <a:lstStyle/>
        <a:p>
          <a:pPr rtl="0"/>
          <a:r>
            <a:rPr lang="en-GB" dirty="0"/>
            <a:t>Surveillance systems</a:t>
          </a:r>
        </a:p>
      </dgm:t>
    </dgm:pt>
    <dgm:pt modelId="{C05D4E34-D771-2742-A943-7818F3F6B83D}" type="parTrans" cxnId="{2E77DD5E-A53F-A64A-A43A-7DF1D2708D49}">
      <dgm:prSet/>
      <dgm:spPr/>
      <dgm:t>
        <a:bodyPr/>
        <a:lstStyle/>
        <a:p>
          <a:endParaRPr lang="en-GB"/>
        </a:p>
      </dgm:t>
    </dgm:pt>
    <dgm:pt modelId="{BE366EF9-CB04-E946-9110-58101735334A}" type="sibTrans" cxnId="{2E77DD5E-A53F-A64A-A43A-7DF1D2708D49}">
      <dgm:prSet/>
      <dgm:spPr/>
      <dgm:t>
        <a:bodyPr/>
        <a:lstStyle/>
        <a:p>
          <a:endParaRPr lang="en-GB"/>
        </a:p>
      </dgm:t>
    </dgm:pt>
    <dgm:pt modelId="{EAA304D9-4630-0241-8DA2-56F24435AD44}">
      <dgm:prSet phldr="0"/>
      <dgm:spPr/>
      <dgm:t>
        <a:bodyPr/>
        <a:lstStyle/>
        <a:p>
          <a:pPr rtl="0"/>
          <a:r>
            <a:rPr lang="en-GB" dirty="0">
              <a:latin typeface="Calibri Light" panose="020F0302020204030204"/>
            </a:rPr>
            <a:t>Institutional workflows</a:t>
          </a:r>
          <a:endParaRPr lang="en-GB" dirty="0"/>
        </a:p>
      </dgm:t>
    </dgm:pt>
    <dgm:pt modelId="{5DB01B2E-8EBE-3E4C-A609-7FE67F104314}" type="parTrans" cxnId="{57DEA0DB-2C96-604E-88BE-544D02031964}">
      <dgm:prSet/>
      <dgm:spPr/>
      <dgm:t>
        <a:bodyPr/>
        <a:lstStyle/>
        <a:p>
          <a:endParaRPr lang="en-GB"/>
        </a:p>
      </dgm:t>
    </dgm:pt>
    <dgm:pt modelId="{FC25E861-8A3B-3640-AFF5-28B3E4B517C2}" type="sibTrans" cxnId="{57DEA0DB-2C96-604E-88BE-544D02031964}">
      <dgm:prSet/>
      <dgm:spPr/>
      <dgm:t>
        <a:bodyPr/>
        <a:lstStyle/>
        <a:p>
          <a:endParaRPr lang="en-GB"/>
        </a:p>
      </dgm:t>
    </dgm:pt>
    <dgm:pt modelId="{3D169679-0CC2-2E49-8E02-AE61518877F2}">
      <dgm:prSet phldr="0"/>
      <dgm:spPr/>
      <dgm:t>
        <a:bodyPr/>
        <a:lstStyle/>
        <a:p>
          <a:pPr rtl="0"/>
          <a:r>
            <a:rPr lang="en-GB" dirty="0">
              <a:latin typeface="Calibri Light" panose="020F0302020204030204"/>
            </a:rPr>
            <a:t>Identify gaps and opportunities</a:t>
          </a:r>
          <a:endParaRPr lang="en-GB" dirty="0"/>
        </a:p>
      </dgm:t>
    </dgm:pt>
    <dgm:pt modelId="{B60EDA99-8FF9-8042-93DB-4359AF4B6685}" type="parTrans" cxnId="{D1F3CC82-11B7-034E-93D0-D4E39EB07718}">
      <dgm:prSet/>
      <dgm:spPr/>
      <dgm:t>
        <a:bodyPr/>
        <a:lstStyle/>
        <a:p>
          <a:endParaRPr lang="en-GB"/>
        </a:p>
      </dgm:t>
    </dgm:pt>
    <dgm:pt modelId="{B8051DC0-5B10-EE46-B256-8737F55F1178}" type="sibTrans" cxnId="{D1F3CC82-11B7-034E-93D0-D4E39EB07718}">
      <dgm:prSet/>
      <dgm:spPr/>
      <dgm:t>
        <a:bodyPr/>
        <a:lstStyle/>
        <a:p>
          <a:endParaRPr lang="en-GB"/>
        </a:p>
      </dgm:t>
    </dgm:pt>
    <dgm:pt modelId="{982A4B60-6BB4-5145-BE4C-52D16D928698}">
      <dgm:prSet phldr="0"/>
      <dgm:spPr/>
      <dgm:t>
        <a:bodyPr/>
        <a:lstStyle/>
        <a:p>
          <a:pPr rtl="0"/>
          <a:r>
            <a:rPr lang="en-GB" dirty="0">
              <a:latin typeface="Calibri Light" panose="020F0302020204030204"/>
            </a:rPr>
            <a:t>Roadmap for integrating CI into Meningitis anticipatory action</a:t>
          </a:r>
          <a:endParaRPr lang="en-GB" dirty="0"/>
        </a:p>
      </dgm:t>
    </dgm:pt>
    <dgm:pt modelId="{864F8BC1-B2C7-CA4D-B7B6-4F43D612E4F8}" type="parTrans" cxnId="{91A6A88D-4EA2-3348-8EB9-8EA0E8D7ED80}">
      <dgm:prSet/>
      <dgm:spPr/>
      <dgm:t>
        <a:bodyPr/>
        <a:lstStyle/>
        <a:p>
          <a:endParaRPr lang="en-GB"/>
        </a:p>
      </dgm:t>
    </dgm:pt>
    <dgm:pt modelId="{D2C6BFAD-C502-EC47-B543-093CD382AB20}" type="sibTrans" cxnId="{91A6A88D-4EA2-3348-8EB9-8EA0E8D7ED80}">
      <dgm:prSet/>
      <dgm:spPr/>
      <dgm:t>
        <a:bodyPr/>
        <a:lstStyle/>
        <a:p>
          <a:endParaRPr lang="en-GB"/>
        </a:p>
      </dgm:t>
    </dgm:pt>
    <dgm:pt modelId="{5652572B-4352-3E44-9E41-0E21A4C042B2}" type="pres">
      <dgm:prSet presAssocID="{51534714-D0F8-CB41-904F-BE31F88889D2}" presName="Name0" presStyleCnt="0">
        <dgm:presLayoutVars>
          <dgm:dir/>
          <dgm:resizeHandles val="exact"/>
        </dgm:presLayoutVars>
      </dgm:prSet>
      <dgm:spPr/>
    </dgm:pt>
    <dgm:pt modelId="{7CA0DD80-9F96-8B47-B75D-4AED84E49F9D}" type="pres">
      <dgm:prSet presAssocID="{94734E6C-FEE9-964C-8BAA-0872A3CF4369}" presName="node" presStyleLbl="node1" presStyleIdx="0" presStyleCnt="5">
        <dgm:presLayoutVars>
          <dgm:bulletEnabled val="1"/>
        </dgm:presLayoutVars>
      </dgm:prSet>
      <dgm:spPr/>
    </dgm:pt>
    <dgm:pt modelId="{039EC0F8-D30E-A649-B480-5DE05532C9F8}" type="pres">
      <dgm:prSet presAssocID="{44244DD8-D672-9C48-BD9F-F1A20BCB4E4A}" presName="sibTrans" presStyleLbl="sibTrans2D1" presStyleIdx="0" presStyleCnt="4"/>
      <dgm:spPr/>
    </dgm:pt>
    <dgm:pt modelId="{61688EAA-D2DD-734E-9D54-E768E2759550}" type="pres">
      <dgm:prSet presAssocID="{44244DD8-D672-9C48-BD9F-F1A20BCB4E4A}" presName="connectorText" presStyleLbl="sibTrans2D1" presStyleIdx="0" presStyleCnt="4"/>
      <dgm:spPr/>
    </dgm:pt>
    <dgm:pt modelId="{D0AB265C-F682-3E46-A595-D0B0C315E20D}" type="pres">
      <dgm:prSet presAssocID="{29A94CD0-61E5-6C48-91ED-2CA01DE43F73}" presName="node" presStyleLbl="node1" presStyleIdx="1" presStyleCnt="5">
        <dgm:presLayoutVars>
          <dgm:bulletEnabled val="1"/>
        </dgm:presLayoutVars>
      </dgm:prSet>
      <dgm:spPr/>
    </dgm:pt>
    <dgm:pt modelId="{FD45F782-E1E1-564D-8794-E71412A84259}" type="pres">
      <dgm:prSet presAssocID="{BE366EF9-CB04-E946-9110-58101735334A}" presName="sibTrans" presStyleLbl="sibTrans2D1" presStyleIdx="1" presStyleCnt="4"/>
      <dgm:spPr/>
    </dgm:pt>
    <dgm:pt modelId="{E37280E9-A0D3-3644-8586-F51CAE62CE70}" type="pres">
      <dgm:prSet presAssocID="{BE366EF9-CB04-E946-9110-58101735334A}" presName="connectorText" presStyleLbl="sibTrans2D1" presStyleIdx="1" presStyleCnt="4"/>
      <dgm:spPr/>
    </dgm:pt>
    <dgm:pt modelId="{462AFF9C-49B0-3C4F-92AD-21736F2E91E8}" type="pres">
      <dgm:prSet presAssocID="{EAA304D9-4630-0241-8DA2-56F24435AD44}" presName="node" presStyleLbl="node1" presStyleIdx="2" presStyleCnt="5">
        <dgm:presLayoutVars>
          <dgm:bulletEnabled val="1"/>
        </dgm:presLayoutVars>
      </dgm:prSet>
      <dgm:spPr/>
    </dgm:pt>
    <dgm:pt modelId="{2C1D8BFB-13D8-8841-BD20-03C782E96DDD}" type="pres">
      <dgm:prSet presAssocID="{FC25E861-8A3B-3640-AFF5-28B3E4B517C2}" presName="sibTrans" presStyleLbl="sibTrans2D1" presStyleIdx="2" presStyleCnt="4"/>
      <dgm:spPr/>
    </dgm:pt>
    <dgm:pt modelId="{72A86EEC-A2EB-844A-8748-3B283DAA53DB}" type="pres">
      <dgm:prSet presAssocID="{FC25E861-8A3B-3640-AFF5-28B3E4B517C2}" presName="connectorText" presStyleLbl="sibTrans2D1" presStyleIdx="2" presStyleCnt="4"/>
      <dgm:spPr/>
    </dgm:pt>
    <dgm:pt modelId="{8559A09A-FE9E-9A40-BDBF-4BE2B18DDE4E}" type="pres">
      <dgm:prSet presAssocID="{3D169679-0CC2-2E49-8E02-AE61518877F2}" presName="node" presStyleLbl="node1" presStyleIdx="3" presStyleCnt="5">
        <dgm:presLayoutVars>
          <dgm:bulletEnabled val="1"/>
        </dgm:presLayoutVars>
      </dgm:prSet>
      <dgm:spPr/>
    </dgm:pt>
    <dgm:pt modelId="{C55A751B-BC3C-3B4F-A5C0-9287E678E961}" type="pres">
      <dgm:prSet presAssocID="{B8051DC0-5B10-EE46-B256-8737F55F1178}" presName="sibTrans" presStyleLbl="sibTrans2D1" presStyleIdx="3" presStyleCnt="4"/>
      <dgm:spPr/>
    </dgm:pt>
    <dgm:pt modelId="{CE9AAEF0-9EBB-D744-B811-357868A5BCAA}" type="pres">
      <dgm:prSet presAssocID="{B8051DC0-5B10-EE46-B256-8737F55F1178}" presName="connectorText" presStyleLbl="sibTrans2D1" presStyleIdx="3" presStyleCnt="4"/>
      <dgm:spPr/>
    </dgm:pt>
    <dgm:pt modelId="{8DAA6637-0B45-BA46-9886-2550B5C43901}" type="pres">
      <dgm:prSet presAssocID="{982A4B60-6BB4-5145-BE4C-52D16D928698}" presName="node" presStyleLbl="node1" presStyleIdx="4" presStyleCnt="5">
        <dgm:presLayoutVars>
          <dgm:bulletEnabled val="1"/>
        </dgm:presLayoutVars>
      </dgm:prSet>
      <dgm:spPr/>
    </dgm:pt>
  </dgm:ptLst>
  <dgm:cxnLst>
    <dgm:cxn modelId="{B76C6A21-6FB3-40CD-80D7-F8581CFEAFC1}" type="presOf" srcId="{44244DD8-D672-9C48-BD9F-F1A20BCB4E4A}" destId="{039EC0F8-D30E-A649-B480-5DE05532C9F8}" srcOrd="0" destOrd="0" presId="urn:microsoft.com/office/officeart/2005/8/layout/process1"/>
    <dgm:cxn modelId="{E0E83327-F089-45D2-BF49-680DE83EDAFF}" type="presOf" srcId="{EAA304D9-4630-0241-8DA2-56F24435AD44}" destId="{462AFF9C-49B0-3C4F-92AD-21736F2E91E8}" srcOrd="0" destOrd="0" presId="urn:microsoft.com/office/officeart/2005/8/layout/process1"/>
    <dgm:cxn modelId="{25E25F34-800C-43E9-B529-4DD27E8EC193}" type="presOf" srcId="{BE366EF9-CB04-E946-9110-58101735334A}" destId="{FD45F782-E1E1-564D-8794-E71412A84259}" srcOrd="0" destOrd="0" presId="urn:microsoft.com/office/officeart/2005/8/layout/process1"/>
    <dgm:cxn modelId="{BAD0233F-D679-472B-B50E-B0A6207105FC}" type="presOf" srcId="{44244DD8-D672-9C48-BD9F-F1A20BCB4E4A}" destId="{61688EAA-D2DD-734E-9D54-E768E2759550}" srcOrd="1" destOrd="0" presId="urn:microsoft.com/office/officeart/2005/8/layout/process1"/>
    <dgm:cxn modelId="{011FF74D-C767-44DD-9D7B-63C8FE9DC637}" type="presOf" srcId="{BE366EF9-CB04-E946-9110-58101735334A}" destId="{E37280E9-A0D3-3644-8586-F51CAE62CE70}" srcOrd="1" destOrd="0" presId="urn:microsoft.com/office/officeart/2005/8/layout/process1"/>
    <dgm:cxn modelId="{2E77DD5E-A53F-A64A-A43A-7DF1D2708D49}" srcId="{51534714-D0F8-CB41-904F-BE31F88889D2}" destId="{29A94CD0-61E5-6C48-91ED-2CA01DE43F73}" srcOrd="1" destOrd="0" parTransId="{C05D4E34-D771-2742-A943-7818F3F6B83D}" sibTransId="{BE366EF9-CB04-E946-9110-58101735334A}"/>
    <dgm:cxn modelId="{4E0F035F-125C-462E-9EA4-50530630FCFC}" type="presOf" srcId="{FC25E861-8A3B-3640-AFF5-28B3E4B517C2}" destId="{2C1D8BFB-13D8-8841-BD20-03C782E96DDD}" srcOrd="0" destOrd="0" presId="urn:microsoft.com/office/officeart/2005/8/layout/process1"/>
    <dgm:cxn modelId="{36202880-095F-47FB-9489-E21E8689D382}" type="presOf" srcId="{982A4B60-6BB4-5145-BE4C-52D16D928698}" destId="{8DAA6637-0B45-BA46-9886-2550B5C43901}" srcOrd="0" destOrd="0" presId="urn:microsoft.com/office/officeart/2005/8/layout/process1"/>
    <dgm:cxn modelId="{D1F3CC82-11B7-034E-93D0-D4E39EB07718}" srcId="{51534714-D0F8-CB41-904F-BE31F88889D2}" destId="{3D169679-0CC2-2E49-8E02-AE61518877F2}" srcOrd="3" destOrd="0" parTransId="{B60EDA99-8FF9-8042-93DB-4359AF4B6685}" sibTransId="{B8051DC0-5B10-EE46-B256-8737F55F1178}"/>
    <dgm:cxn modelId="{CF9D7684-1520-47DD-A8E6-09113DDCF0B0}" type="presOf" srcId="{FC25E861-8A3B-3640-AFF5-28B3E4B517C2}" destId="{72A86EEC-A2EB-844A-8748-3B283DAA53DB}" srcOrd="1" destOrd="0" presId="urn:microsoft.com/office/officeart/2005/8/layout/process1"/>
    <dgm:cxn modelId="{E8E28388-F44E-440A-85A5-4BF42A88100B}" type="presOf" srcId="{94734E6C-FEE9-964C-8BAA-0872A3CF4369}" destId="{7CA0DD80-9F96-8B47-B75D-4AED84E49F9D}" srcOrd="0" destOrd="0" presId="urn:microsoft.com/office/officeart/2005/8/layout/process1"/>
    <dgm:cxn modelId="{91A6A88D-4EA2-3348-8EB9-8EA0E8D7ED80}" srcId="{51534714-D0F8-CB41-904F-BE31F88889D2}" destId="{982A4B60-6BB4-5145-BE4C-52D16D928698}" srcOrd="4" destOrd="0" parTransId="{864F8BC1-B2C7-CA4D-B7B6-4F43D612E4F8}" sibTransId="{D2C6BFAD-C502-EC47-B543-093CD382AB20}"/>
    <dgm:cxn modelId="{E5120490-E369-A840-A134-3FD62FE0320B}" srcId="{51534714-D0F8-CB41-904F-BE31F88889D2}" destId="{94734E6C-FEE9-964C-8BAA-0872A3CF4369}" srcOrd="0" destOrd="0" parTransId="{6B21BC3D-CCE2-1649-A8AF-7CD795E619F6}" sibTransId="{44244DD8-D672-9C48-BD9F-F1A20BCB4E4A}"/>
    <dgm:cxn modelId="{73E751AA-4629-40C7-A8C5-D23016004F1E}" type="presOf" srcId="{B8051DC0-5B10-EE46-B256-8737F55F1178}" destId="{C55A751B-BC3C-3B4F-A5C0-9287E678E961}" srcOrd="0" destOrd="0" presId="urn:microsoft.com/office/officeart/2005/8/layout/process1"/>
    <dgm:cxn modelId="{995884BB-6BF1-D945-8D5D-E24ADD78D51D}" type="presOf" srcId="{51534714-D0F8-CB41-904F-BE31F88889D2}" destId="{5652572B-4352-3E44-9E41-0E21A4C042B2}" srcOrd="0" destOrd="0" presId="urn:microsoft.com/office/officeart/2005/8/layout/process1"/>
    <dgm:cxn modelId="{2AC05CBD-291B-444C-A6F0-E09F367860E4}" type="presOf" srcId="{3D169679-0CC2-2E49-8E02-AE61518877F2}" destId="{8559A09A-FE9E-9A40-BDBF-4BE2B18DDE4E}" srcOrd="0" destOrd="0" presId="urn:microsoft.com/office/officeart/2005/8/layout/process1"/>
    <dgm:cxn modelId="{57DEA0DB-2C96-604E-88BE-544D02031964}" srcId="{51534714-D0F8-CB41-904F-BE31F88889D2}" destId="{EAA304D9-4630-0241-8DA2-56F24435AD44}" srcOrd="2" destOrd="0" parTransId="{5DB01B2E-8EBE-3E4C-A609-7FE67F104314}" sibTransId="{FC25E861-8A3B-3640-AFF5-28B3E4B517C2}"/>
    <dgm:cxn modelId="{2E3BF3F0-0F99-45DA-AF40-2B212BD715F8}" type="presOf" srcId="{29A94CD0-61E5-6C48-91ED-2CA01DE43F73}" destId="{D0AB265C-F682-3E46-A595-D0B0C315E20D}" srcOrd="0" destOrd="0" presId="urn:microsoft.com/office/officeart/2005/8/layout/process1"/>
    <dgm:cxn modelId="{71DA87FD-FEC5-47AD-9F73-41E571C8A196}" type="presOf" srcId="{B8051DC0-5B10-EE46-B256-8737F55F1178}" destId="{CE9AAEF0-9EBB-D744-B811-357868A5BCAA}" srcOrd="1" destOrd="0" presId="urn:microsoft.com/office/officeart/2005/8/layout/process1"/>
    <dgm:cxn modelId="{147033C7-0302-4B63-A689-29DC3D81AAEA}" type="presParOf" srcId="{5652572B-4352-3E44-9E41-0E21A4C042B2}" destId="{7CA0DD80-9F96-8B47-B75D-4AED84E49F9D}" srcOrd="0" destOrd="0" presId="urn:microsoft.com/office/officeart/2005/8/layout/process1"/>
    <dgm:cxn modelId="{3C0006DE-95A6-4F2F-992E-C8DA19BDFAA7}" type="presParOf" srcId="{5652572B-4352-3E44-9E41-0E21A4C042B2}" destId="{039EC0F8-D30E-A649-B480-5DE05532C9F8}" srcOrd="1" destOrd="0" presId="urn:microsoft.com/office/officeart/2005/8/layout/process1"/>
    <dgm:cxn modelId="{172A4CB1-7DF2-46E7-9336-B2A3FE516252}" type="presParOf" srcId="{039EC0F8-D30E-A649-B480-5DE05532C9F8}" destId="{61688EAA-D2DD-734E-9D54-E768E2759550}" srcOrd="0" destOrd="0" presId="urn:microsoft.com/office/officeart/2005/8/layout/process1"/>
    <dgm:cxn modelId="{F754A3EC-ED74-4C27-8CCE-0A95862968A4}" type="presParOf" srcId="{5652572B-4352-3E44-9E41-0E21A4C042B2}" destId="{D0AB265C-F682-3E46-A595-D0B0C315E20D}" srcOrd="2" destOrd="0" presId="urn:microsoft.com/office/officeart/2005/8/layout/process1"/>
    <dgm:cxn modelId="{230F2AA5-C8EF-4808-AA85-5243BC91FA5E}" type="presParOf" srcId="{5652572B-4352-3E44-9E41-0E21A4C042B2}" destId="{FD45F782-E1E1-564D-8794-E71412A84259}" srcOrd="3" destOrd="0" presId="urn:microsoft.com/office/officeart/2005/8/layout/process1"/>
    <dgm:cxn modelId="{1CEA4574-B216-47A3-8205-1B498DE57B46}" type="presParOf" srcId="{FD45F782-E1E1-564D-8794-E71412A84259}" destId="{E37280E9-A0D3-3644-8586-F51CAE62CE70}" srcOrd="0" destOrd="0" presId="urn:microsoft.com/office/officeart/2005/8/layout/process1"/>
    <dgm:cxn modelId="{E7AAED7D-23E9-42F7-8085-08BEA1BBD775}" type="presParOf" srcId="{5652572B-4352-3E44-9E41-0E21A4C042B2}" destId="{462AFF9C-49B0-3C4F-92AD-21736F2E91E8}" srcOrd="4" destOrd="0" presId="urn:microsoft.com/office/officeart/2005/8/layout/process1"/>
    <dgm:cxn modelId="{1BE45D65-91A2-4554-82DB-64AB1A89D4E4}" type="presParOf" srcId="{5652572B-4352-3E44-9E41-0E21A4C042B2}" destId="{2C1D8BFB-13D8-8841-BD20-03C782E96DDD}" srcOrd="5" destOrd="0" presId="urn:microsoft.com/office/officeart/2005/8/layout/process1"/>
    <dgm:cxn modelId="{EFA50CD5-2211-4108-A729-BFA74DDCAD48}" type="presParOf" srcId="{2C1D8BFB-13D8-8841-BD20-03C782E96DDD}" destId="{72A86EEC-A2EB-844A-8748-3B283DAA53DB}" srcOrd="0" destOrd="0" presId="urn:microsoft.com/office/officeart/2005/8/layout/process1"/>
    <dgm:cxn modelId="{461D23FE-27BB-4FC4-BB84-DA87060C3F76}" type="presParOf" srcId="{5652572B-4352-3E44-9E41-0E21A4C042B2}" destId="{8559A09A-FE9E-9A40-BDBF-4BE2B18DDE4E}" srcOrd="6" destOrd="0" presId="urn:microsoft.com/office/officeart/2005/8/layout/process1"/>
    <dgm:cxn modelId="{97D6A804-142A-46FD-AD06-7323665E9C1F}" type="presParOf" srcId="{5652572B-4352-3E44-9E41-0E21A4C042B2}" destId="{C55A751B-BC3C-3B4F-A5C0-9287E678E961}" srcOrd="7" destOrd="0" presId="urn:microsoft.com/office/officeart/2005/8/layout/process1"/>
    <dgm:cxn modelId="{6956EB23-98F7-4323-94A4-4CBB93EACF17}" type="presParOf" srcId="{C55A751B-BC3C-3B4F-A5C0-9287E678E961}" destId="{CE9AAEF0-9EBB-D744-B811-357868A5BCAA}" srcOrd="0" destOrd="0" presId="urn:microsoft.com/office/officeart/2005/8/layout/process1"/>
    <dgm:cxn modelId="{6E8B3111-8FC0-4ECB-892B-9B37703846F2}" type="presParOf" srcId="{5652572B-4352-3E44-9E41-0E21A4C042B2}" destId="{8DAA6637-0B45-BA46-9886-2550B5C4390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0DD80-9F96-8B47-B75D-4AED84E49F9D}">
      <dsp:nvSpPr>
        <dsp:cNvPr id="0" name=""/>
        <dsp:cNvSpPr/>
      </dsp:nvSpPr>
      <dsp:spPr>
        <a:xfrm>
          <a:off x="5491" y="1190816"/>
          <a:ext cx="1702234" cy="150009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Calibri Light" panose="020F0302020204030204"/>
            </a:rPr>
            <a:t>Early warning capacity</a:t>
          </a:r>
          <a:endParaRPr lang="en-GB" sz="1800" kern="1200" dirty="0"/>
        </a:p>
      </dsp:txBody>
      <dsp:txXfrm>
        <a:off x="49427" y="1234752"/>
        <a:ext cx="1614362" cy="1412222"/>
      </dsp:txXfrm>
    </dsp:sp>
    <dsp:sp modelId="{039EC0F8-D30E-A649-B480-5DE05532C9F8}">
      <dsp:nvSpPr>
        <dsp:cNvPr id="0" name=""/>
        <dsp:cNvSpPr/>
      </dsp:nvSpPr>
      <dsp:spPr>
        <a:xfrm>
          <a:off x="1877949" y="1729786"/>
          <a:ext cx="360873" cy="42215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877949" y="1814217"/>
        <a:ext cx="252611" cy="253292"/>
      </dsp:txXfrm>
    </dsp:sp>
    <dsp:sp modelId="{D0AB265C-F682-3E46-A595-D0B0C315E20D}">
      <dsp:nvSpPr>
        <dsp:cNvPr id="0" name=""/>
        <dsp:cNvSpPr/>
      </dsp:nvSpPr>
      <dsp:spPr>
        <a:xfrm>
          <a:off x="2388620" y="1190816"/>
          <a:ext cx="1702234" cy="150009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Surveillance systems</a:t>
          </a:r>
        </a:p>
      </dsp:txBody>
      <dsp:txXfrm>
        <a:off x="2432556" y="1234752"/>
        <a:ext cx="1614362" cy="1412222"/>
      </dsp:txXfrm>
    </dsp:sp>
    <dsp:sp modelId="{FD45F782-E1E1-564D-8794-E71412A84259}">
      <dsp:nvSpPr>
        <dsp:cNvPr id="0" name=""/>
        <dsp:cNvSpPr/>
      </dsp:nvSpPr>
      <dsp:spPr>
        <a:xfrm>
          <a:off x="4261078" y="1729786"/>
          <a:ext cx="360873" cy="42215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261078" y="1814217"/>
        <a:ext cx="252611" cy="253292"/>
      </dsp:txXfrm>
    </dsp:sp>
    <dsp:sp modelId="{462AFF9C-49B0-3C4F-92AD-21736F2E91E8}">
      <dsp:nvSpPr>
        <dsp:cNvPr id="0" name=""/>
        <dsp:cNvSpPr/>
      </dsp:nvSpPr>
      <dsp:spPr>
        <a:xfrm>
          <a:off x="4771749" y="1190816"/>
          <a:ext cx="1702234" cy="150009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Calibri Light" panose="020F0302020204030204"/>
            </a:rPr>
            <a:t>Institutional workflows</a:t>
          </a:r>
          <a:endParaRPr lang="en-GB" sz="1800" kern="1200" dirty="0"/>
        </a:p>
      </dsp:txBody>
      <dsp:txXfrm>
        <a:off x="4815685" y="1234752"/>
        <a:ext cx="1614362" cy="1412222"/>
      </dsp:txXfrm>
    </dsp:sp>
    <dsp:sp modelId="{2C1D8BFB-13D8-8841-BD20-03C782E96DDD}">
      <dsp:nvSpPr>
        <dsp:cNvPr id="0" name=""/>
        <dsp:cNvSpPr/>
      </dsp:nvSpPr>
      <dsp:spPr>
        <a:xfrm>
          <a:off x="6644207" y="1729786"/>
          <a:ext cx="360873" cy="42215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644207" y="1814217"/>
        <a:ext cx="252611" cy="253292"/>
      </dsp:txXfrm>
    </dsp:sp>
    <dsp:sp modelId="{8559A09A-FE9E-9A40-BDBF-4BE2B18DDE4E}">
      <dsp:nvSpPr>
        <dsp:cNvPr id="0" name=""/>
        <dsp:cNvSpPr/>
      </dsp:nvSpPr>
      <dsp:spPr>
        <a:xfrm>
          <a:off x="7154877" y="1190816"/>
          <a:ext cx="1702234" cy="150009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Calibri Light" panose="020F0302020204030204"/>
            </a:rPr>
            <a:t>Identify gaps and opportunities</a:t>
          </a:r>
          <a:endParaRPr lang="en-GB" sz="1800" kern="1200" dirty="0"/>
        </a:p>
      </dsp:txBody>
      <dsp:txXfrm>
        <a:off x="7198813" y="1234752"/>
        <a:ext cx="1614362" cy="1412222"/>
      </dsp:txXfrm>
    </dsp:sp>
    <dsp:sp modelId="{C55A751B-BC3C-3B4F-A5C0-9287E678E961}">
      <dsp:nvSpPr>
        <dsp:cNvPr id="0" name=""/>
        <dsp:cNvSpPr/>
      </dsp:nvSpPr>
      <dsp:spPr>
        <a:xfrm>
          <a:off x="9027336" y="1729786"/>
          <a:ext cx="360873" cy="42215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9027336" y="1814217"/>
        <a:ext cx="252611" cy="253292"/>
      </dsp:txXfrm>
    </dsp:sp>
    <dsp:sp modelId="{8DAA6637-0B45-BA46-9886-2550B5C43901}">
      <dsp:nvSpPr>
        <dsp:cNvPr id="0" name=""/>
        <dsp:cNvSpPr/>
      </dsp:nvSpPr>
      <dsp:spPr>
        <a:xfrm>
          <a:off x="9538006" y="1190816"/>
          <a:ext cx="1702234" cy="150009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Calibri Light" panose="020F0302020204030204"/>
            </a:rPr>
            <a:t>Roadmap for integrating CI into Meningitis anticipatory action</a:t>
          </a:r>
          <a:endParaRPr lang="en-GB" sz="1800" kern="1200" dirty="0"/>
        </a:p>
      </dsp:txBody>
      <dsp:txXfrm>
        <a:off x="9581942" y="1234752"/>
        <a:ext cx="1614362" cy="141222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7E83E-E7E2-2745-AB9A-8D73618AC5A4}" type="datetimeFigureOut">
              <a:rPr lang="fr-FR" smtClean="0"/>
              <a:t>26/02/2026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B59FC-400D-9B4E-8AA4-C5E079C2EFEE}" type="slidenum">
              <a:rPr lang="fr-FR" smtClean="0"/>
              <a:t>‹#›</a:t>
            </a:fld>
            <a:endParaRPr lang="fr-FR"/>
          </a:p>
        </p:txBody>
      </p:sp>
    </p:spTree>
    <p:extLst>
      <p:ext uri="{BB962C8B-B14F-4D97-AF65-F5344CB8AC3E}">
        <p14:creationId xmlns:p14="http://schemas.microsoft.com/office/powerpoint/2010/main" val="125931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C89AA344-7E83-1B45-AA26-9882B44F0349}" type="slidenum">
              <a:rPr lang="en-US" smtClean="0"/>
              <a:t>1</a:t>
            </a:fld>
            <a:endParaRPr lang="en-US"/>
          </a:p>
        </p:txBody>
      </p:sp>
    </p:spTree>
    <p:extLst>
      <p:ext uri="{BB962C8B-B14F-4D97-AF65-F5344CB8AC3E}">
        <p14:creationId xmlns:p14="http://schemas.microsoft.com/office/powerpoint/2010/main" val="425497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DF1E1-C2F4-1BA5-B638-8E1B6FECE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392C14-BA3E-AB84-6CD0-7BB3CC40F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6FF2BC-A1FD-72F4-E77B-DB70CBB686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provide a lot of guidance and analysis on trigger development and we have 4 approaches for selecting the appropriate trigger mechanism. </a:t>
            </a:r>
          </a:p>
          <a:p>
            <a:endParaRPr lang="en-GB" dirty="0"/>
          </a:p>
          <a:p>
            <a:r>
              <a:rPr lang="en-GB" dirty="0"/>
              <a:t>Triggers based on epidemiological information (i.e. numbers of cases of a disease)</a:t>
            </a:r>
          </a:p>
          <a:p>
            <a:r>
              <a:rPr lang="en-GB" dirty="0"/>
              <a:t>Triggers based on extreme weather events floods, droughts, tropical cyclones. </a:t>
            </a:r>
          </a:p>
          <a:p>
            <a:r>
              <a:rPr lang="en-GB" dirty="0"/>
              <a:t>Triggers based on risk factors ,for some hazards, including disease transmission, it makes more sense to have phased triggers which activate different actions as we become more certain about the risk levels. </a:t>
            </a:r>
          </a:p>
          <a:p>
            <a:endParaRPr lang="en-GB" dirty="0"/>
          </a:p>
          <a:p>
            <a:r>
              <a:rPr lang="en-GB" dirty="0"/>
              <a:t>For example, for cholera, you may have a first trigger related to risk factors (such as flooding or population displacement) which triggers actions in a large intervention area, using limited resources for low or no-regrets actions such as health promotion activities.</a:t>
            </a:r>
          </a:p>
          <a:p>
            <a:endParaRPr lang="en-GB" dirty="0"/>
          </a:p>
          <a:p>
            <a:r>
              <a:rPr lang="en-GB" dirty="0"/>
              <a:t>A second trigger might be related to epidemiological trigger (confirmed cholera case) which activates actions in specific affected communities to break transmission.</a:t>
            </a:r>
          </a:p>
          <a:p>
            <a:endParaRPr lang="en-GB" dirty="0"/>
          </a:p>
          <a:p>
            <a:r>
              <a:rPr lang="en-GB" dirty="0"/>
              <a:t>Triggers based on disease model</a:t>
            </a:r>
          </a:p>
          <a:p>
            <a:endParaRPr lang="en-GB" dirty="0"/>
          </a:p>
          <a:p>
            <a:r>
              <a:rPr lang="en-GB" dirty="0"/>
              <a:t>Each has different trade-offs in terms of the lead time available to act and the certainty of an impending outbreak</a:t>
            </a:r>
          </a:p>
        </p:txBody>
      </p:sp>
      <p:sp>
        <p:nvSpPr>
          <p:cNvPr id="4" name="Slide Number Placeholder 3">
            <a:extLst>
              <a:ext uri="{FF2B5EF4-FFF2-40B4-BE49-F238E27FC236}">
                <a16:creationId xmlns:a16="http://schemas.microsoft.com/office/drawing/2014/main" id="{9DD8E95B-3D30-FB4A-28C2-172790F01E0C}"/>
              </a:ext>
            </a:extLst>
          </p:cNvPr>
          <p:cNvSpPr>
            <a:spLocks noGrp="1"/>
          </p:cNvSpPr>
          <p:nvPr>
            <p:ph type="sldNum" sz="quarter" idx="5"/>
          </p:nvPr>
        </p:nvSpPr>
        <p:spPr/>
        <p:txBody>
          <a:bodyPr/>
          <a:lstStyle/>
          <a:p>
            <a:fld id="{BC938528-3E0C-5A47-83AE-5AEF3C64534B}" type="slidenum">
              <a:rPr lang="en-US" smtClean="0"/>
              <a:t>10</a:t>
            </a:fld>
            <a:endParaRPr lang="en-US"/>
          </a:p>
        </p:txBody>
      </p:sp>
    </p:spTree>
    <p:extLst>
      <p:ext uri="{BB962C8B-B14F-4D97-AF65-F5344CB8AC3E}">
        <p14:creationId xmlns:p14="http://schemas.microsoft.com/office/powerpoint/2010/main" val="254551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conduct a </a:t>
            </a:r>
            <a:r>
              <a:rPr lang="en-US" sz="1800" b="1" i="0" dirty="0">
                <a:solidFill>
                  <a:srgbClr val="000000"/>
                </a:solidFill>
                <a:effectLst/>
                <a:latin typeface="Arial" panose="020B0604020202020204" pitchFamily="34" charset="0"/>
              </a:rPr>
              <a:t>Feasibility Study to understand which RCRC National Societies in West Africa </a:t>
            </a:r>
            <a:r>
              <a:rPr lang="en-US" sz="1800" b="0" i="0" dirty="0">
                <a:solidFill>
                  <a:srgbClr val="000000"/>
                </a:solidFill>
                <a:effectLst/>
                <a:latin typeface="Arial" panose="020B0604020202020204" pitchFamily="34" charset="0"/>
              </a:rPr>
              <a:t>are currently </a:t>
            </a:r>
            <a:r>
              <a:rPr lang="en-US" sz="1800" b="1" i="0" dirty="0">
                <a:solidFill>
                  <a:srgbClr val="000000"/>
                </a:solidFill>
                <a:effectLst/>
                <a:latin typeface="Arial" panose="020B0604020202020204" pitchFamily="34" charset="0"/>
              </a:rPr>
              <a:t>involved</a:t>
            </a:r>
            <a:r>
              <a:rPr lang="en-US" sz="1800" b="0" i="0" dirty="0">
                <a:solidFill>
                  <a:srgbClr val="000000"/>
                </a:solidFill>
                <a:effectLst/>
                <a:latin typeface="Arial" panose="020B0604020202020204" pitchFamily="34" charset="0"/>
              </a:rPr>
              <a:t> in meningitis preparedness and response and how we can  </a:t>
            </a:r>
            <a:r>
              <a:rPr lang="en-US" b="0" i="0" dirty="0">
                <a:solidFill>
                  <a:srgbClr val="000000"/>
                </a:solidFill>
                <a:effectLst/>
                <a:latin typeface="WordVisi_MSFontService"/>
              </a:rPr>
              <a:t>support the integration of anticipatory action for meningitis in their programming </a:t>
            </a:r>
            <a:endParaRPr lang="fr-FR" dirty="0"/>
          </a:p>
        </p:txBody>
      </p:sp>
      <p:sp>
        <p:nvSpPr>
          <p:cNvPr id="4" name="Slide Number Placeholder 3"/>
          <p:cNvSpPr>
            <a:spLocks noGrp="1"/>
          </p:cNvSpPr>
          <p:nvPr>
            <p:ph type="sldNum" sz="quarter" idx="5"/>
          </p:nvPr>
        </p:nvSpPr>
        <p:spPr/>
        <p:txBody>
          <a:bodyPr/>
          <a:lstStyle/>
          <a:p>
            <a:fld id="{C89AA344-7E83-1B45-AA26-9882B44F0349}" type="slidenum">
              <a:rPr lang="en-US" smtClean="0"/>
              <a:t>11</a:t>
            </a:fld>
            <a:endParaRPr lang="en-US"/>
          </a:p>
        </p:txBody>
      </p:sp>
    </p:spTree>
    <p:extLst>
      <p:ext uri="{BB962C8B-B14F-4D97-AF65-F5344CB8AC3E}">
        <p14:creationId xmlns:p14="http://schemas.microsoft.com/office/powerpoint/2010/main" val="557714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specifically,  assessing the </a:t>
            </a:r>
            <a:r>
              <a:rPr lang="en-CA" b="0" i="0" dirty="0">
                <a:effectLst/>
                <a:latin typeface="pplxSerif"/>
              </a:rPr>
              <a:t>current early‑warning capacity, so understanding how well they are able to </a:t>
            </a:r>
            <a:r>
              <a:rPr lang="en-CA" b="1" dirty="0"/>
              <a:t>detect, monitor, interpret, and act on early signs of health threats</a:t>
            </a:r>
            <a:r>
              <a:rPr lang="en-CA" dirty="0"/>
              <a:t>, such as meningitis outbreaks — especially using climate and epidemiological information.</a:t>
            </a:r>
            <a:r>
              <a:rPr lang="en-CA" b="0" i="0" dirty="0">
                <a:effectLst/>
                <a:latin typeface="pplxSerif"/>
              </a:rPr>
              <a:t>. map surveillance </a:t>
            </a:r>
            <a:r>
              <a:rPr lang="en-CA" b="0" i="0" dirty="0" err="1">
                <a:effectLst/>
                <a:latin typeface="pplxSerif"/>
              </a:rPr>
              <a:t>sysstems</a:t>
            </a:r>
            <a:r>
              <a:rPr lang="en-CA" b="0" i="0" dirty="0">
                <a:effectLst/>
                <a:latin typeface="pplxSerif"/>
              </a:rPr>
              <a:t>, how accessible epidemiological outbreak information is available , and whether they are timely and reliable enough for anticipatory action, we are also analyzing institutional workflows and how it is implemented in practice at national level, Building on that, we are aiming to identify gaps and opportunities for finally producing a roadmap for potentially integrating climate information into national meningitis preparedness plans and anticipatory action systems. </a:t>
            </a:r>
            <a:endParaRPr lang="en-GB" dirty="0"/>
          </a:p>
        </p:txBody>
      </p:sp>
      <p:sp>
        <p:nvSpPr>
          <p:cNvPr id="4" name="Slide Number Placeholder 3"/>
          <p:cNvSpPr>
            <a:spLocks noGrp="1"/>
          </p:cNvSpPr>
          <p:nvPr>
            <p:ph type="sldNum" sz="quarter" idx="5"/>
          </p:nvPr>
        </p:nvSpPr>
        <p:spPr/>
        <p:txBody>
          <a:bodyPr/>
          <a:lstStyle/>
          <a:p>
            <a:fld id="{BC938528-3E0C-5A47-83AE-5AEF3C64534B}" type="slidenum">
              <a:rPr lang="en-US" smtClean="0"/>
              <a:t>12</a:t>
            </a:fld>
            <a:endParaRPr lang="en-US"/>
          </a:p>
        </p:txBody>
      </p:sp>
    </p:spTree>
    <p:extLst>
      <p:ext uri="{BB962C8B-B14F-4D97-AF65-F5344CB8AC3E}">
        <p14:creationId xmlns:p14="http://schemas.microsoft.com/office/powerpoint/2010/main" val="24748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fld id="{C89AA344-7E83-1B45-AA26-9882B44F0349}" type="slidenum">
              <a:rPr lang="en-US" smtClean="0"/>
              <a:t>2</a:t>
            </a:fld>
            <a:endParaRPr lang="en-US"/>
          </a:p>
        </p:txBody>
      </p:sp>
    </p:spTree>
    <p:extLst>
      <p:ext uri="{BB962C8B-B14F-4D97-AF65-F5344CB8AC3E}">
        <p14:creationId xmlns:p14="http://schemas.microsoft.com/office/powerpoint/2010/main" val="168087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effectLst/>
                <a:latin typeface="pplxSerif"/>
              </a:rPr>
              <a:t>The Climate Center is a Global reference center of the </a:t>
            </a:r>
            <a:r>
              <a:rPr lang="en-CA" dirty="0"/>
              <a:t>International Federation of Red Cross and Red Crescent Societies (IFRC) with a mission to support the Red Cross Movement and its partners in reducing the impacts of climate change and extreme-weather events on vulnerable people.</a:t>
            </a:r>
          </a:p>
          <a:p>
            <a:endParaRPr lang="en-CA" dirty="0"/>
          </a:p>
          <a:p>
            <a:endParaRPr lang="en-CA" dirty="0"/>
          </a:p>
          <a:p>
            <a:r>
              <a:rPr lang="en-CA" b="0" i="0" dirty="0">
                <a:effectLst/>
                <a:latin typeface="pplxSerif"/>
              </a:rPr>
              <a:t>The Climate Centre operates at the intersection of </a:t>
            </a:r>
            <a:r>
              <a:rPr lang="en-CA" b="1" i="0" dirty="0">
                <a:effectLst/>
                <a:latin typeface="pplxSerif"/>
              </a:rPr>
              <a:t>science, policy, practice and innovation</a:t>
            </a:r>
            <a:r>
              <a:rPr lang="en-CA" b="0" i="0" dirty="0">
                <a:effectLst/>
                <a:latin typeface="pplxSerif"/>
              </a:rPr>
              <a:t> with a  core objective of making scientific insights actionable at the local level and translating climate research into practical tools and guidance for National Societies and partners across the Movement as well as outside the movement.</a:t>
            </a:r>
          </a:p>
          <a:p>
            <a:endParaRPr lang="en-CA" b="0" i="0" dirty="0">
              <a:effectLst/>
              <a:latin typeface="pplxSerif"/>
            </a:endParaRPr>
          </a:p>
          <a:p>
            <a:endParaRPr lang="en-CA" dirty="0"/>
          </a:p>
          <a:p>
            <a:endParaRPr lang="fr-FR" dirty="0"/>
          </a:p>
        </p:txBody>
      </p:sp>
      <p:sp>
        <p:nvSpPr>
          <p:cNvPr id="4" name="Slide Number Placeholder 3"/>
          <p:cNvSpPr>
            <a:spLocks noGrp="1"/>
          </p:cNvSpPr>
          <p:nvPr>
            <p:ph type="sldNum" sz="quarter" idx="5"/>
          </p:nvPr>
        </p:nvSpPr>
        <p:spPr/>
        <p:txBody>
          <a:bodyPr/>
          <a:lstStyle/>
          <a:p>
            <a:fld id="{C89AA344-7E83-1B45-AA26-9882B44F0349}" type="slidenum">
              <a:rPr lang="en-US" smtClean="0"/>
              <a:t>3</a:t>
            </a:fld>
            <a:endParaRPr lang="en-US"/>
          </a:p>
        </p:txBody>
      </p:sp>
    </p:spTree>
    <p:extLst>
      <p:ext uri="{BB962C8B-B14F-4D97-AF65-F5344CB8AC3E}">
        <p14:creationId xmlns:p14="http://schemas.microsoft.com/office/powerpoint/2010/main" val="330406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5"/>
          </p:nvPr>
        </p:nvSpPr>
        <p:spPr/>
        <p:txBody>
          <a:bodyPr/>
          <a:lstStyle/>
          <a:p>
            <a:fld id="{C89AA344-7E83-1B45-AA26-9882B44F0349}" type="slidenum">
              <a:rPr lang="en-US" smtClean="0"/>
              <a:t>4</a:t>
            </a:fld>
            <a:endParaRPr lang="en-US"/>
          </a:p>
        </p:txBody>
      </p:sp>
    </p:spTree>
    <p:extLst>
      <p:ext uri="{BB962C8B-B14F-4D97-AF65-F5344CB8AC3E}">
        <p14:creationId xmlns:p14="http://schemas.microsoft.com/office/powerpoint/2010/main" val="1680874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effectLst/>
                <a:latin typeface="pplxSerif"/>
              </a:rPr>
              <a:t>A major pillar of our work is anticipatory action where we make use of</a:t>
            </a:r>
            <a:r>
              <a:rPr lang="en-GB" dirty="0">
                <a:ea typeface="Calibri"/>
                <a:cs typeface="Calibri"/>
              </a:rPr>
              <a:t> Weather and climate forecast data to anticipate hazards before they occur</a:t>
            </a:r>
            <a:endParaRPr lang="en-GB" dirty="0"/>
          </a:p>
        </p:txBody>
      </p:sp>
      <p:sp>
        <p:nvSpPr>
          <p:cNvPr id="4" name="Slide Number Placeholder 3"/>
          <p:cNvSpPr>
            <a:spLocks noGrp="1"/>
          </p:cNvSpPr>
          <p:nvPr>
            <p:ph type="sldNum" sz="quarter" idx="5"/>
          </p:nvPr>
        </p:nvSpPr>
        <p:spPr/>
        <p:txBody>
          <a:bodyPr/>
          <a:lstStyle/>
          <a:p>
            <a:fld id="{BC938528-3E0C-5A47-83AE-5AEF3C64534B}" type="slidenum">
              <a:rPr lang="en-US" smtClean="0"/>
              <a:t>5</a:t>
            </a:fld>
            <a:endParaRPr lang="en-US"/>
          </a:p>
        </p:txBody>
      </p:sp>
    </p:spTree>
    <p:extLst>
      <p:ext uri="{BB962C8B-B14F-4D97-AF65-F5344CB8AC3E}">
        <p14:creationId xmlns:p14="http://schemas.microsoft.com/office/powerpoint/2010/main" val="1991395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Historically, humanitarian action has typically been reactive. The humanitarian system kicks into action when a hazard affects a community escalating needs and requiring a humanitarian response. However, as weather and climate forecasting technology improved it became clear that many of the hazards leading to disasters were in fact predictable or had indeed been predicted.</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realisation led to a greater focus on how we could harness the use of early warnings to act before the hazard occurs or before the major impacts of the hazard are felt, Which is what anticipatory action is all about …and is a hallmark of the work we do in </a:t>
            </a:r>
            <a:r>
              <a:rPr lang="en-CA" b="1" i="0" dirty="0">
                <a:effectLst/>
                <a:latin typeface="pplxSerif"/>
              </a:rPr>
              <a:t>Designing</a:t>
            </a:r>
            <a:r>
              <a:rPr lang="en-CA" b="0" i="0" dirty="0">
                <a:effectLst/>
                <a:latin typeface="pplxSerif"/>
              </a:rPr>
              <a:t> anticipatory action programmes, including </a:t>
            </a:r>
            <a:r>
              <a:rPr lang="en-CA" b="0" i="0" dirty="0" err="1">
                <a:effectLst/>
                <a:latin typeface="pplxSerif"/>
              </a:rPr>
              <a:t>FbF</a:t>
            </a:r>
            <a:r>
              <a:rPr lang="en-CA" b="0" i="0" dirty="0">
                <a:effectLst/>
                <a:latin typeface="pplxSerif"/>
              </a:rPr>
              <a:t>, technical </a:t>
            </a:r>
            <a:r>
              <a:rPr lang="en-CA" b="0" i="0" dirty="0" err="1">
                <a:effectLst/>
                <a:latin typeface="pplxSerif"/>
              </a:rPr>
              <a:t>stupport</a:t>
            </a:r>
            <a:r>
              <a:rPr lang="en-CA" b="0" i="0" dirty="0">
                <a:effectLst/>
                <a:latin typeface="pplxSerif"/>
              </a:rPr>
              <a:t>, research on all aspects of AA and monitoring and evaluation of these programs</a:t>
            </a:r>
          </a:p>
          <a:p>
            <a:r>
              <a:rPr lang="en-GB" dirty="0"/>
              <a:t>. </a:t>
            </a:r>
          </a:p>
          <a:p>
            <a:endParaRPr lang="en-GB" dirty="0"/>
          </a:p>
        </p:txBody>
      </p:sp>
      <p:sp>
        <p:nvSpPr>
          <p:cNvPr id="4" name="Slide Number Placeholder 3"/>
          <p:cNvSpPr>
            <a:spLocks noGrp="1"/>
          </p:cNvSpPr>
          <p:nvPr>
            <p:ph type="sldNum" sz="quarter" idx="5"/>
          </p:nvPr>
        </p:nvSpPr>
        <p:spPr/>
        <p:txBody>
          <a:bodyPr/>
          <a:lstStyle/>
          <a:p>
            <a:fld id="{BC938528-3E0C-5A47-83AE-5AEF3C64534B}" type="slidenum">
              <a:rPr lang="en-US" smtClean="0"/>
              <a:t>6</a:t>
            </a:fld>
            <a:endParaRPr lang="en-US"/>
          </a:p>
        </p:txBody>
      </p:sp>
    </p:spTree>
    <p:extLst>
      <p:ext uri="{BB962C8B-B14F-4D97-AF65-F5344CB8AC3E}">
        <p14:creationId xmlns:p14="http://schemas.microsoft.com/office/powerpoint/2010/main" val="283443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 of developing an anticipatory action system involves several steps and often begins with a feasibility study which helps prioritise which hazard to focus on. </a:t>
            </a:r>
          </a:p>
          <a:p>
            <a:r>
              <a:rPr lang="en-GB" dirty="0"/>
              <a:t>This comprises of an assessment of the risks (what are the key hazards, vulnerabilities and exposures and likely impacts?) and what are the potential forecast products available? </a:t>
            </a:r>
          </a:p>
          <a:p>
            <a:endParaRPr lang="en-GB" dirty="0"/>
          </a:p>
          <a:p>
            <a:r>
              <a:rPr lang="en-GB" dirty="0"/>
              <a:t>Once the hazard and forecasts have been selected there is a focus on where is most likely to be impacted and what are the early actions that have the most potential and are feasible for the implementing agency to reduce the identified impact</a:t>
            </a:r>
          </a:p>
          <a:p>
            <a:endParaRPr lang="en-GB" dirty="0"/>
          </a:p>
          <a:p>
            <a:r>
              <a:rPr lang="en-GB" dirty="0"/>
              <a:t>this is usually formalised into a written protocol, which in the Red cross movement is called an Early Action Protocol or EAP. The EAP is validated by a committee and then is live and NS should monitor the forecasts in case an early warning is issued…once an early warning is activated based on the trigger threshold being reached, the EAP is in full effect, the early actions developed in the protocol are carried out. </a:t>
            </a:r>
          </a:p>
        </p:txBody>
      </p:sp>
      <p:sp>
        <p:nvSpPr>
          <p:cNvPr id="4" name="Slide Number Placeholder 3"/>
          <p:cNvSpPr>
            <a:spLocks noGrp="1"/>
          </p:cNvSpPr>
          <p:nvPr>
            <p:ph type="sldNum" sz="quarter" idx="5"/>
          </p:nvPr>
        </p:nvSpPr>
        <p:spPr/>
        <p:txBody>
          <a:bodyPr/>
          <a:lstStyle/>
          <a:p>
            <a:fld id="{BC938528-3E0C-5A47-83AE-5AEF3C64534B}" type="slidenum">
              <a:rPr lang="en-US" smtClean="0"/>
              <a:t>7</a:t>
            </a:fld>
            <a:endParaRPr lang="en-US"/>
          </a:p>
        </p:txBody>
      </p:sp>
    </p:spTree>
    <p:extLst>
      <p:ext uri="{BB962C8B-B14F-4D97-AF65-F5344CB8AC3E}">
        <p14:creationId xmlns:p14="http://schemas.microsoft.com/office/powerpoint/2010/main" val="105897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effectLst/>
                <a:latin typeface="pplxSerif"/>
              </a:rPr>
              <a:t>This particular slide is just showing what anticipatory action actually looked like in numbers in 2024…across the Movement, anticipatory action reached around 15 million people last year, up from well under a million just a few years ago, protecting more vulnerable populations </a:t>
            </a:r>
          </a:p>
          <a:p>
            <a:endParaRPr lang="en-CA" b="0" i="0" dirty="0">
              <a:effectLst/>
              <a:latin typeface="pplxSerif"/>
            </a:endParaRPr>
          </a:p>
          <a:p>
            <a:r>
              <a:rPr lang="en-CA" b="0" i="0" dirty="0">
                <a:effectLst/>
                <a:latin typeface="pplxSerif"/>
              </a:rPr>
              <a:t> floods, droughts and heatwaves are still the main focus, especially in the Sahel and wider African region. There are many active frameworks across Africa, but activation remains a key challenge in </a:t>
            </a:r>
            <a:r>
              <a:rPr lang="en-CA" b="0" i="0" dirty="0" err="1">
                <a:effectLst/>
                <a:latin typeface="pplxSerif"/>
              </a:rPr>
              <a:t>Africa.because</a:t>
            </a:r>
            <a:r>
              <a:rPr lang="en-CA" b="0" i="0" dirty="0">
                <a:effectLst/>
                <a:latin typeface="pplxSerif"/>
              </a:rPr>
              <a:t> actually triggering them requires strong coordination between met services, disaster management, and increasingly the health sector, as well as trigger mechanisms that are realistic and understood by all partners</a:t>
            </a:r>
          </a:p>
          <a:p>
            <a:endParaRPr lang="en-CA" b="0" i="0" dirty="0">
              <a:effectLst/>
              <a:latin typeface="pplxSerif"/>
            </a:endParaRPr>
          </a:p>
          <a:p>
            <a:r>
              <a:rPr lang="en-CA" b="0" i="0" dirty="0">
                <a:effectLst/>
                <a:latin typeface="pplxSerif"/>
              </a:rPr>
              <a:t>We are trying to develop more health‑related AA frameworks by integrating health outcomes, climate‑sensitive diseases and heat impacts, which is exactly where the Climate Centre health team is focusing its support at the moment</a:t>
            </a:r>
          </a:p>
        </p:txBody>
      </p:sp>
      <p:sp>
        <p:nvSpPr>
          <p:cNvPr id="4" name="Slide Number Placeholder 3"/>
          <p:cNvSpPr>
            <a:spLocks noGrp="1"/>
          </p:cNvSpPr>
          <p:nvPr>
            <p:ph type="sldNum" sz="quarter" idx="5"/>
          </p:nvPr>
        </p:nvSpPr>
        <p:spPr/>
        <p:txBody>
          <a:bodyPr/>
          <a:lstStyle/>
          <a:p>
            <a:fld id="{574B59FC-400D-9B4E-8AA4-C5E079C2EFEE}" type="slidenum">
              <a:rPr lang="fr-FR" smtClean="0"/>
              <a:t>8</a:t>
            </a:fld>
            <a:endParaRPr lang="fr-FR"/>
          </a:p>
        </p:txBody>
      </p:sp>
    </p:spTree>
    <p:extLst>
      <p:ext uri="{BB962C8B-B14F-4D97-AF65-F5344CB8AC3E}">
        <p14:creationId xmlns:p14="http://schemas.microsoft.com/office/powerpoint/2010/main" val="1074241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of the work we’ve developed for anticipatory action for epidemics relates to </a:t>
            </a:r>
            <a:r>
              <a:rPr lang="en-GB" dirty="0" err="1"/>
              <a:t>eap</a:t>
            </a:r>
            <a:r>
              <a:rPr lang="en-GB" dirty="0"/>
              <a:t> for cholera in </a:t>
            </a:r>
            <a:r>
              <a:rPr lang="en-GB" dirty="0" err="1"/>
              <a:t>somaia</a:t>
            </a:r>
            <a:r>
              <a:rPr lang="en-GB" dirty="0"/>
              <a:t>, dengue in </a:t>
            </a:r>
            <a:r>
              <a:rPr lang="en-GB" dirty="0" err="1"/>
              <a:t>sri</a:t>
            </a:r>
            <a:r>
              <a:rPr lang="en-GB" dirty="0"/>
              <a:t> </a:t>
            </a:r>
            <a:r>
              <a:rPr lang="en-GB" dirty="0" err="1"/>
              <a:t>lanka</a:t>
            </a:r>
            <a:r>
              <a:rPr lang="en-GB" dirty="0"/>
              <a:t>, cholera in Cameroon and several others..</a:t>
            </a:r>
          </a:p>
        </p:txBody>
      </p:sp>
      <p:sp>
        <p:nvSpPr>
          <p:cNvPr id="4" name="Slide Number Placeholder 3"/>
          <p:cNvSpPr>
            <a:spLocks noGrp="1"/>
          </p:cNvSpPr>
          <p:nvPr>
            <p:ph type="sldNum" sz="quarter" idx="5"/>
          </p:nvPr>
        </p:nvSpPr>
        <p:spPr/>
        <p:txBody>
          <a:bodyPr/>
          <a:lstStyle/>
          <a:p>
            <a:fld id="{BC938528-3E0C-5A47-83AE-5AEF3C64534B}" type="slidenum">
              <a:rPr lang="en-US" smtClean="0"/>
              <a:t>9</a:t>
            </a:fld>
            <a:endParaRPr lang="en-US"/>
          </a:p>
        </p:txBody>
      </p:sp>
    </p:spTree>
    <p:extLst>
      <p:ext uri="{BB962C8B-B14F-4D97-AF65-F5344CB8AC3E}">
        <p14:creationId xmlns:p14="http://schemas.microsoft.com/office/powerpoint/2010/main" val="1809321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B0B4-C698-A108-3625-7107963652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1E4CC64B-3C3E-A316-3BC4-CDADA72CD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DF6AB26-64BE-7E11-D472-1FBF197E4B24}"/>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5" name="Footer Placeholder 4">
            <a:extLst>
              <a:ext uri="{FF2B5EF4-FFF2-40B4-BE49-F238E27FC236}">
                <a16:creationId xmlns:a16="http://schemas.microsoft.com/office/drawing/2014/main" id="{7850D334-58D0-7784-E46D-311FE05399EB}"/>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75A054F-DB74-1934-9309-ED4A7E79B57C}"/>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1602216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75F28-7C26-FA49-8108-29CFFF2D2C3D}"/>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ADC0A9C-B801-124B-2A77-1CAA5C8044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64151757-FCE6-9915-8376-0B66BF000C96}"/>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5" name="Footer Placeholder 4">
            <a:extLst>
              <a:ext uri="{FF2B5EF4-FFF2-40B4-BE49-F238E27FC236}">
                <a16:creationId xmlns:a16="http://schemas.microsoft.com/office/drawing/2014/main" id="{AC5D9B5F-5D1D-70E1-2EC3-51AAD27F5A66}"/>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C46DBEB-46B0-EB4A-CB10-D65A179B29B0}"/>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416498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E9E52E-870C-125A-DD4B-2A5A7A26C8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CE2A0C47-E3A5-375C-04FA-84E2394530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3D9CCCA-3235-37E5-77F8-70751E061272}"/>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5" name="Footer Placeholder 4">
            <a:extLst>
              <a:ext uri="{FF2B5EF4-FFF2-40B4-BE49-F238E27FC236}">
                <a16:creationId xmlns:a16="http://schemas.microsoft.com/office/drawing/2014/main" id="{947F8808-1BBE-27A1-8751-2A660938377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860F024-488C-50AC-444E-7F7EBD501077}"/>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253908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DAE9-D91E-C360-6621-F807F0C611D6}"/>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09252FC-E2C3-9F30-853F-C025B463F6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74FC14F-23E7-E8A9-E031-44931EF0667C}"/>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5" name="Footer Placeholder 4">
            <a:extLst>
              <a:ext uri="{FF2B5EF4-FFF2-40B4-BE49-F238E27FC236}">
                <a16:creationId xmlns:a16="http://schemas.microsoft.com/office/drawing/2014/main" id="{C19C453A-E513-88FF-2C76-87243D0CB34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0901BEF-33FB-685C-77CB-91557459B332}"/>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70316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88C62-C357-03AA-22FC-A51E253BCA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9F9C0FF9-396B-3509-3165-87B9CE96B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2FB982-9785-8E83-646E-013BB2794FBF}"/>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5" name="Footer Placeholder 4">
            <a:extLst>
              <a:ext uri="{FF2B5EF4-FFF2-40B4-BE49-F238E27FC236}">
                <a16:creationId xmlns:a16="http://schemas.microsoft.com/office/drawing/2014/main" id="{31365AD3-2F6A-8C68-486B-2FA396FE2C24}"/>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0D2F0EC-DF51-6742-E545-09FDF8AA93C2}"/>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392111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E9E9-0D88-1B3A-F9E6-20DCBCAD8F73}"/>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4CDD7C69-507F-167B-6059-2FF40D444D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DE79CB27-506E-2E4F-B03C-EEE4B2835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0E626979-E868-CDD8-AB86-5E14A3C59BE5}"/>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6" name="Footer Placeholder 5">
            <a:extLst>
              <a:ext uri="{FF2B5EF4-FFF2-40B4-BE49-F238E27FC236}">
                <a16:creationId xmlns:a16="http://schemas.microsoft.com/office/drawing/2014/main" id="{D491520C-D71B-6F92-0231-297376AD9A9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B6B838FE-CAEE-02CB-50A9-E9C8F58817F4}"/>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218108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3C79C-DBBB-0521-D49A-7B5BD04262F3}"/>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87654E4-3FA7-20DB-9F37-E3744DE280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F5C358-614B-7F3D-E4FE-EF89754578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D38E80D-2429-5FBA-7836-DA12F17F4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2F2CE-3493-A16C-216D-66F2B14C90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E86AD24D-63A7-E353-25BA-B542DBD0D4AC}"/>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8" name="Footer Placeholder 7">
            <a:extLst>
              <a:ext uri="{FF2B5EF4-FFF2-40B4-BE49-F238E27FC236}">
                <a16:creationId xmlns:a16="http://schemas.microsoft.com/office/drawing/2014/main" id="{BA6A51A4-E747-9CDA-800D-CD9E235A176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7FD1D73-7778-DCE3-F086-92E1FF1D02E4}"/>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252219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CC1A9-2163-03F4-3AEB-CE1214CAA3A9}"/>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D4956655-6BFD-A607-B4B5-51D9FADE7001}"/>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4" name="Footer Placeholder 3">
            <a:extLst>
              <a:ext uri="{FF2B5EF4-FFF2-40B4-BE49-F238E27FC236}">
                <a16:creationId xmlns:a16="http://schemas.microsoft.com/office/drawing/2014/main" id="{1B915681-353A-745D-F013-5F88BA5205C9}"/>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6AE26950-9441-6E8E-CF2E-C11F8E0114FB}"/>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375107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0B0D-B856-F293-D9B4-818E460386AD}"/>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3" name="Footer Placeholder 2">
            <a:extLst>
              <a:ext uri="{FF2B5EF4-FFF2-40B4-BE49-F238E27FC236}">
                <a16:creationId xmlns:a16="http://schemas.microsoft.com/office/drawing/2014/main" id="{7BE2AC05-B56C-E59A-DA8D-191D030F42CA}"/>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F950162-FF2D-DD0D-353B-CB6795F5CBAE}"/>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343307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FBC2-44FB-715D-5514-0C9F08AED4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E99F47A3-D25F-4BA8-E00C-7BE1E5798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C2366D43-7439-1503-983D-1C10674C27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D8511-6DD0-EE23-B60B-D1520821D972}"/>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6" name="Footer Placeholder 5">
            <a:extLst>
              <a:ext uri="{FF2B5EF4-FFF2-40B4-BE49-F238E27FC236}">
                <a16:creationId xmlns:a16="http://schemas.microsoft.com/office/drawing/2014/main" id="{9FF7FDFA-06CA-C738-2B15-C80585014A2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25A10A1-FE41-2ACB-880A-C675F7F4653C}"/>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291135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AAB0D-7C9D-0B0E-6719-03059CF879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169A0AD-18C0-57DB-E354-8A4C35E1EA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2B85C6E7-D5B9-088D-33AD-F1B21C8C8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68D4FD-D171-3338-698E-8ACC3DEA10C7}"/>
              </a:ext>
            </a:extLst>
          </p:cNvPr>
          <p:cNvSpPr>
            <a:spLocks noGrp="1"/>
          </p:cNvSpPr>
          <p:nvPr>
            <p:ph type="dt" sz="half" idx="10"/>
          </p:nvPr>
        </p:nvSpPr>
        <p:spPr/>
        <p:txBody>
          <a:bodyPr/>
          <a:lstStyle/>
          <a:p>
            <a:fld id="{FE0B763E-F02D-3944-A2BA-24232F34F30F}" type="datetimeFigureOut">
              <a:rPr lang="fr-FR" smtClean="0"/>
              <a:t>26/02/2026</a:t>
            </a:fld>
            <a:endParaRPr lang="fr-FR"/>
          </a:p>
        </p:txBody>
      </p:sp>
      <p:sp>
        <p:nvSpPr>
          <p:cNvPr id="6" name="Footer Placeholder 5">
            <a:extLst>
              <a:ext uri="{FF2B5EF4-FFF2-40B4-BE49-F238E27FC236}">
                <a16:creationId xmlns:a16="http://schemas.microsoft.com/office/drawing/2014/main" id="{A940B8DC-8A8C-4A06-642E-02D0F379155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DE62DB8-607D-5AD3-745C-C99C23D654A0}"/>
              </a:ext>
            </a:extLst>
          </p:cNvPr>
          <p:cNvSpPr>
            <a:spLocks noGrp="1"/>
          </p:cNvSpPr>
          <p:nvPr>
            <p:ph type="sldNum" sz="quarter" idx="12"/>
          </p:nvPr>
        </p:nvSpPr>
        <p:spPr/>
        <p:txBody>
          <a:bodyPr/>
          <a:lstStyle/>
          <a:p>
            <a:fld id="{9FAC6C31-C9CA-AD46-9B7F-716C52ABE0F8}" type="slidenum">
              <a:rPr lang="fr-FR" smtClean="0"/>
              <a:t>‹#›</a:t>
            </a:fld>
            <a:endParaRPr lang="fr-FR"/>
          </a:p>
        </p:txBody>
      </p:sp>
    </p:spTree>
    <p:extLst>
      <p:ext uri="{BB962C8B-B14F-4D97-AF65-F5344CB8AC3E}">
        <p14:creationId xmlns:p14="http://schemas.microsoft.com/office/powerpoint/2010/main" val="218371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7228C-338F-D140-B4DF-E8AC24A52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A2876152-170E-28B7-FCFB-613414787E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92FAC8E-11E7-1596-F825-C8E7FA426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B763E-F02D-3944-A2BA-24232F34F30F}" type="datetimeFigureOut">
              <a:rPr lang="fr-FR" smtClean="0"/>
              <a:t>26/02/2026</a:t>
            </a:fld>
            <a:endParaRPr lang="fr-FR"/>
          </a:p>
        </p:txBody>
      </p:sp>
      <p:sp>
        <p:nvSpPr>
          <p:cNvPr id="5" name="Footer Placeholder 4">
            <a:extLst>
              <a:ext uri="{FF2B5EF4-FFF2-40B4-BE49-F238E27FC236}">
                <a16:creationId xmlns:a16="http://schemas.microsoft.com/office/drawing/2014/main" id="{52C3981E-11FC-8FD4-0DB4-12D9F19A4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F8C18982-7A4A-8F2A-9D4A-E3946297C5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C6C31-C9CA-AD46-9B7F-716C52ABE0F8}" type="slidenum">
              <a:rPr lang="fr-FR" smtClean="0"/>
              <a:t>‹#›</a:t>
            </a:fld>
            <a:endParaRPr lang="fr-FR"/>
          </a:p>
        </p:txBody>
      </p:sp>
    </p:spTree>
    <p:extLst>
      <p:ext uri="{BB962C8B-B14F-4D97-AF65-F5344CB8AC3E}">
        <p14:creationId xmlns:p14="http://schemas.microsoft.com/office/powerpoint/2010/main" val="226325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CD9108-2BE6-5EA9-EE03-95FE698A3FE4}"/>
              </a:ext>
            </a:extLst>
          </p:cNvPr>
          <p:cNvSpPr>
            <a:spLocks noGrp="1"/>
          </p:cNvSpPr>
          <p:nvPr>
            <p:ph type="subTitle" idx="1"/>
          </p:nvPr>
        </p:nvSpPr>
        <p:spPr>
          <a:xfrm>
            <a:off x="417142" y="4367588"/>
            <a:ext cx="5037088" cy="1931117"/>
          </a:xfrm>
        </p:spPr>
        <p:txBody>
          <a:bodyPr anchor="b">
            <a:normAutofit/>
          </a:bodyPr>
          <a:lstStyle/>
          <a:p>
            <a:r>
              <a:rPr lang="en-CA" dirty="0"/>
              <a:t>Ferdousa</a:t>
            </a:r>
            <a:r>
              <a:rPr lang="fr-FR" dirty="0"/>
              <a:t> Ibrahim </a:t>
            </a:r>
          </a:p>
          <a:p>
            <a:r>
              <a:rPr lang="en-CA" dirty="0"/>
              <a:t> Technical Advisor, Health and Climate</a:t>
            </a:r>
          </a:p>
        </p:txBody>
      </p:sp>
      <p:pic>
        <p:nvPicPr>
          <p:cNvPr id="6" name="Picture 5" descr="A person with a thermometer and a thermometer&#10;&#10;AI-generated content may be incorrect.">
            <a:extLst>
              <a:ext uri="{FF2B5EF4-FFF2-40B4-BE49-F238E27FC236}">
                <a16:creationId xmlns:a16="http://schemas.microsoft.com/office/drawing/2014/main" id="{5C92B376-1D9E-089E-DE5F-B39254B0C951}"/>
              </a:ext>
            </a:extLst>
          </p:cNvPr>
          <p:cNvPicPr>
            <a:picLocks noChangeAspect="1"/>
          </p:cNvPicPr>
          <p:nvPr/>
        </p:nvPicPr>
        <p:blipFill>
          <a:blip r:embed="rId3"/>
          <a:stretch>
            <a:fillRect/>
          </a:stretch>
        </p:blipFill>
        <p:spPr>
          <a:xfrm>
            <a:off x="5871371" y="0"/>
            <a:ext cx="6343648" cy="6858000"/>
          </a:xfrm>
          <a:prstGeom prst="rect">
            <a:avLst/>
          </a:prstGeom>
        </p:spPr>
      </p:pic>
      <p:sp>
        <p:nvSpPr>
          <p:cNvPr id="5" name="TextBox 4">
            <a:extLst>
              <a:ext uri="{FF2B5EF4-FFF2-40B4-BE49-F238E27FC236}">
                <a16:creationId xmlns:a16="http://schemas.microsoft.com/office/drawing/2014/main" id="{6BCC8D71-25A6-2A05-C714-34F2EC3606E6}"/>
              </a:ext>
            </a:extLst>
          </p:cNvPr>
          <p:cNvSpPr txBox="1"/>
          <p:nvPr/>
        </p:nvSpPr>
        <p:spPr>
          <a:xfrm>
            <a:off x="1332571" y="2710567"/>
            <a:ext cx="6099716" cy="369332"/>
          </a:xfrm>
          <a:prstGeom prst="rect">
            <a:avLst/>
          </a:prstGeom>
          <a:noFill/>
        </p:spPr>
        <p:txBody>
          <a:bodyPr wrap="square">
            <a:spAutoFit/>
          </a:bodyPr>
          <a:lstStyle/>
          <a:p>
            <a:pPr>
              <a:spcAft>
                <a:spcPts val="600"/>
              </a:spcAft>
            </a:pPr>
            <a:r>
              <a:rPr lang="en-CA" b="0" i="0">
                <a:solidFill>
                  <a:srgbClr val="000000"/>
                </a:solidFill>
                <a:effectLst/>
                <a:latin typeface="Times"/>
              </a:rPr>
              <a:t> </a:t>
            </a:r>
            <a:endParaRPr lang="en-US"/>
          </a:p>
        </p:txBody>
      </p:sp>
      <p:grpSp>
        <p:nvGrpSpPr>
          <p:cNvPr id="8" name="Group 7">
            <a:extLst>
              <a:ext uri="{FF2B5EF4-FFF2-40B4-BE49-F238E27FC236}">
                <a16:creationId xmlns:a16="http://schemas.microsoft.com/office/drawing/2014/main" id="{AC89089F-9115-9D10-C875-AE01B071334F}"/>
              </a:ext>
            </a:extLst>
          </p:cNvPr>
          <p:cNvGrpSpPr/>
          <p:nvPr/>
        </p:nvGrpSpPr>
        <p:grpSpPr>
          <a:xfrm>
            <a:off x="1332571" y="1712522"/>
            <a:ext cx="3863195" cy="2365422"/>
            <a:chOff x="9973699" y="410556"/>
            <a:chExt cx="2170175" cy="1317392"/>
          </a:xfrm>
        </p:grpSpPr>
        <p:pic>
          <p:nvPicPr>
            <p:cNvPr id="9" name="Google Shape;141;p2" descr="A red and grey logo&#10;&#10;AI-generated content may be incorrect.">
              <a:extLst>
                <a:ext uri="{FF2B5EF4-FFF2-40B4-BE49-F238E27FC236}">
                  <a16:creationId xmlns:a16="http://schemas.microsoft.com/office/drawing/2014/main" id="{5A39C26B-98D1-CE46-1020-22B52C775C52}"/>
                </a:ext>
              </a:extLst>
            </p:cNvPr>
            <p:cNvPicPr preferRelativeResize="0"/>
            <p:nvPr/>
          </p:nvPicPr>
          <p:blipFill rotWithShape="1">
            <a:blip r:embed="rId4">
              <a:alphaModFix/>
            </a:blip>
            <a:srcRect/>
            <a:stretch/>
          </p:blipFill>
          <p:spPr>
            <a:xfrm>
              <a:off x="9973699" y="410556"/>
              <a:ext cx="2170175" cy="858920"/>
            </a:xfrm>
            <a:prstGeom prst="rect">
              <a:avLst/>
            </a:prstGeom>
            <a:noFill/>
            <a:ln>
              <a:noFill/>
            </a:ln>
          </p:spPr>
        </p:pic>
        <p:sp>
          <p:nvSpPr>
            <p:cNvPr id="10" name="TextBox 9">
              <a:extLst>
                <a:ext uri="{FF2B5EF4-FFF2-40B4-BE49-F238E27FC236}">
                  <a16:creationId xmlns:a16="http://schemas.microsoft.com/office/drawing/2014/main" id="{D4707965-5D79-8B6D-D0C3-854280279309}"/>
                </a:ext>
              </a:extLst>
            </p:cNvPr>
            <p:cNvSpPr txBox="1"/>
            <p:nvPr/>
          </p:nvSpPr>
          <p:spPr>
            <a:xfrm>
              <a:off x="9975427" y="1266283"/>
              <a:ext cx="1970327" cy="461665"/>
            </a:xfrm>
            <a:prstGeom prst="rect">
              <a:avLst/>
            </a:prstGeom>
            <a:noFill/>
          </p:spPr>
          <p:txBody>
            <a:bodyPr wrap="square" rtlCol="0">
              <a:spAutoFit/>
            </a:bodyPr>
            <a:lstStyle/>
            <a:p>
              <a:pPr algn="ctr" defTabSz="1234440">
                <a:spcAft>
                  <a:spcPts val="600"/>
                </a:spcAft>
              </a:pPr>
              <a:r>
                <a:rPr lang="en-US" sz="1620" kern="1200">
                  <a:solidFill>
                    <a:schemeClr val="bg2">
                      <a:lumMod val="50000"/>
                    </a:schemeClr>
                  </a:solidFill>
                  <a:latin typeface="+mn-lt"/>
                  <a:ea typeface="+mn-ea"/>
                  <a:cs typeface="+mn-cs"/>
                </a:rPr>
                <a:t>Science | Policy |Practice </a:t>
              </a:r>
            </a:p>
            <a:p>
              <a:pPr algn="ctr" defTabSz="1234440">
                <a:spcAft>
                  <a:spcPts val="600"/>
                </a:spcAft>
              </a:pPr>
              <a:r>
                <a:rPr lang="en-US" sz="1620" kern="1200">
                  <a:solidFill>
                    <a:srgbClr val="FF0000"/>
                  </a:solidFill>
                  <a:latin typeface="+mn-lt"/>
                  <a:ea typeface="+mn-ea"/>
                  <a:cs typeface="+mn-cs"/>
                </a:rPr>
                <a:t>Innovation</a:t>
              </a:r>
              <a:endParaRPr lang="en-US" sz="1200">
                <a:solidFill>
                  <a:srgbClr val="FF0000"/>
                </a:solidFill>
              </a:endParaRPr>
            </a:p>
          </p:txBody>
        </p:sp>
      </p:grpSp>
    </p:spTree>
    <p:extLst>
      <p:ext uri="{BB962C8B-B14F-4D97-AF65-F5344CB8AC3E}">
        <p14:creationId xmlns:p14="http://schemas.microsoft.com/office/powerpoint/2010/main" val="18848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0329E-F0C9-3725-6292-45447359678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F71B63-E49A-7C3C-204D-D4EE40AB1D75}"/>
              </a:ext>
            </a:extLst>
          </p:cNvPr>
          <p:cNvSpPr txBox="1"/>
          <p:nvPr/>
        </p:nvSpPr>
        <p:spPr>
          <a:xfrm>
            <a:off x="539189" y="537951"/>
            <a:ext cx="8447271" cy="707886"/>
          </a:xfrm>
          <a:prstGeom prst="rect">
            <a:avLst/>
          </a:prstGeom>
          <a:noFill/>
        </p:spPr>
        <p:txBody>
          <a:bodyPr wrap="square" rtlCol="0">
            <a:spAutoFit/>
          </a:bodyPr>
          <a:lstStyle/>
          <a:p>
            <a:r>
              <a:rPr lang="en-US" sz="4000" b="1" dirty="0">
                <a:solidFill>
                  <a:srgbClr val="FF0000"/>
                </a:solidFill>
              </a:rPr>
              <a:t>Trigger</a:t>
            </a:r>
            <a:r>
              <a:rPr lang="en-US" sz="4000" b="1" dirty="0"/>
              <a:t> Guidance</a:t>
            </a:r>
            <a:endParaRPr lang="en-US" b="1" dirty="0"/>
          </a:p>
        </p:txBody>
      </p:sp>
      <p:pic>
        <p:nvPicPr>
          <p:cNvPr id="10244" name="Picture 4" descr="Figure 1">
            <a:extLst>
              <a:ext uri="{FF2B5EF4-FFF2-40B4-BE49-F238E27FC236}">
                <a16:creationId xmlns:a16="http://schemas.microsoft.com/office/drawing/2014/main" id="{6C0240F4-A9FE-42B8-99A7-8C6A80AF2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89" y="1377067"/>
            <a:ext cx="8447269" cy="47185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5504E5-7884-8B67-7C0D-F3C4012CF2FD}"/>
              </a:ext>
            </a:extLst>
          </p:cNvPr>
          <p:cNvSpPr txBox="1"/>
          <p:nvPr/>
        </p:nvSpPr>
        <p:spPr>
          <a:xfrm>
            <a:off x="7203685" y="6424862"/>
            <a:ext cx="2651495" cy="276999"/>
          </a:xfrm>
          <a:prstGeom prst="rect">
            <a:avLst/>
          </a:prstGeom>
          <a:noFill/>
        </p:spPr>
        <p:txBody>
          <a:bodyPr wrap="none" rtlCol="0">
            <a:spAutoFit/>
          </a:bodyPr>
          <a:lstStyle/>
          <a:p>
            <a:r>
              <a:rPr lang="en-GB" sz="1200" i="1" dirty="0"/>
              <a:t>Alcayna et al (2025) BMJ Global Health </a:t>
            </a:r>
          </a:p>
        </p:txBody>
      </p:sp>
      <p:sp>
        <p:nvSpPr>
          <p:cNvPr id="3" name="Rectangle 2">
            <a:extLst>
              <a:ext uri="{FF2B5EF4-FFF2-40B4-BE49-F238E27FC236}">
                <a16:creationId xmlns:a16="http://schemas.microsoft.com/office/drawing/2014/main" id="{E5A724AC-84F0-0370-256A-7C7AAD45D262}"/>
              </a:ext>
            </a:extLst>
          </p:cNvPr>
          <p:cNvSpPr/>
          <p:nvPr/>
        </p:nvSpPr>
        <p:spPr>
          <a:xfrm>
            <a:off x="3102964" y="2938071"/>
            <a:ext cx="2293496" cy="12070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804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7A8B-4B88-101A-8829-8D2AB481FCB6}"/>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br>
              <a:rPr lang="en-US" sz="5400" b="1" dirty="0">
                <a:solidFill>
                  <a:srgbClr val="FF0000"/>
                </a:solidFill>
              </a:rPr>
            </a:br>
            <a:r>
              <a:rPr lang="en-US" sz="5400" b="1" dirty="0">
                <a:solidFill>
                  <a:srgbClr val="FF0000"/>
                </a:solidFill>
              </a:rPr>
              <a:t>Meningitis EWS Feasibility </a:t>
            </a:r>
            <a:r>
              <a:rPr lang="en-US" sz="5400" b="1">
                <a:solidFill>
                  <a:srgbClr val="FF0000"/>
                </a:solidFill>
              </a:rPr>
              <a:t>study</a:t>
            </a:r>
            <a:br>
              <a:rPr lang="en-US" sz="5400" b="1" dirty="0"/>
            </a:br>
            <a:endParaRPr lang="en-US" sz="5400" b="1" dirty="0">
              <a:solidFill>
                <a:srgbClr val="FF0000"/>
              </a:solidFill>
            </a:endParaRPr>
          </a:p>
        </p:txBody>
      </p:sp>
      <p:sp>
        <p:nvSpPr>
          <p:cNvPr id="8" name="TextBox 7">
            <a:extLst>
              <a:ext uri="{FF2B5EF4-FFF2-40B4-BE49-F238E27FC236}">
                <a16:creationId xmlns:a16="http://schemas.microsoft.com/office/drawing/2014/main" id="{8C761D6C-4805-F40A-336F-28B5F1345372}"/>
              </a:ext>
            </a:extLst>
          </p:cNvPr>
          <p:cNvSpPr txBox="1"/>
          <p:nvPr/>
        </p:nvSpPr>
        <p:spPr>
          <a:xfrm>
            <a:off x="6570880" y="240804"/>
            <a:ext cx="3974123" cy="6617196"/>
          </a:xfrm>
          <a:prstGeom prst="rect">
            <a:avLst/>
          </a:prstGeom>
          <a:noFill/>
        </p:spPr>
        <p:txBody>
          <a:bodyPr wrap="square" lIns="91440" tIns="45720" rIns="91440" bIns="45720" rtlCol="0" anchor="t">
            <a:spAutoFit/>
          </a:bodyPr>
          <a:lstStyle/>
          <a:p>
            <a:r>
              <a:rPr lang="en-CA" sz="2400" b="1" dirty="0">
                <a:solidFill>
                  <a:srgbClr val="FF0000"/>
                </a:solidFill>
              </a:rPr>
              <a:t>National Societies of West Africa</a:t>
            </a:r>
            <a:r>
              <a:rPr lang="en-CA" sz="2400" dirty="0">
                <a:solidFill>
                  <a:srgbClr val="FF0000"/>
                </a:solidFill>
              </a:rPr>
              <a:t>:</a:t>
            </a:r>
            <a:endParaRPr lang="en-CA" sz="2400" dirty="0">
              <a:solidFill>
                <a:srgbClr val="FF0000"/>
              </a:solidFill>
              <a:ea typeface="Calibri"/>
              <a:cs typeface="Calibri"/>
            </a:endParaRPr>
          </a:p>
          <a:p>
            <a:endParaRPr lang="en-CA" sz="2400" dirty="0">
              <a:ea typeface="Calibri"/>
              <a:cs typeface="Calibri"/>
            </a:endParaRPr>
          </a:p>
          <a:p>
            <a:pPr marL="285750" indent="-285750">
              <a:buFont typeface="Arial" panose="020B0604020202020204" pitchFamily="34" charset="0"/>
              <a:buChar char="•"/>
            </a:pPr>
            <a:r>
              <a:rPr lang="en-CA" sz="2400" dirty="0"/>
              <a:t>Burkina Faso</a:t>
            </a:r>
            <a:endParaRPr lang="en-CA" sz="2400" dirty="0">
              <a:ea typeface="Calibri"/>
              <a:cs typeface="Calibri"/>
            </a:endParaRPr>
          </a:p>
          <a:p>
            <a:pPr marL="285750" indent="-285750">
              <a:buFont typeface="Arial" panose="020B0604020202020204" pitchFamily="34" charset="0"/>
              <a:buChar char="•"/>
            </a:pPr>
            <a:endParaRPr lang="en-CA" sz="2400" dirty="0">
              <a:ea typeface="Calibri"/>
              <a:cs typeface="Calibri"/>
            </a:endParaRPr>
          </a:p>
          <a:p>
            <a:pPr marL="285750" indent="-285750">
              <a:buFont typeface="Arial" panose="020B0604020202020204" pitchFamily="34" charset="0"/>
              <a:buChar char="•"/>
            </a:pPr>
            <a:r>
              <a:rPr lang="en-CA" sz="2400" dirty="0"/>
              <a:t>Ivory Coast</a:t>
            </a:r>
            <a:endParaRPr lang="en-CA" sz="2400" dirty="0">
              <a:ea typeface="Calibri"/>
              <a:cs typeface="Calibri"/>
            </a:endParaRPr>
          </a:p>
          <a:p>
            <a:pPr marL="285750" indent="-285750">
              <a:buFont typeface="Arial" panose="020B0604020202020204" pitchFamily="34" charset="0"/>
              <a:buChar char="•"/>
            </a:pPr>
            <a:endParaRPr lang="en-CA" sz="2400" dirty="0">
              <a:ea typeface="Calibri"/>
              <a:cs typeface="Calibri"/>
            </a:endParaRPr>
          </a:p>
          <a:p>
            <a:pPr marL="285750" indent="-285750">
              <a:buFont typeface="Arial" panose="020B0604020202020204" pitchFamily="34" charset="0"/>
              <a:buChar char="•"/>
            </a:pPr>
            <a:r>
              <a:rPr lang="en-CA" sz="2400" dirty="0"/>
              <a:t>Senegal</a:t>
            </a:r>
            <a:endParaRPr lang="en-CA" sz="2400" dirty="0">
              <a:ea typeface="Calibri"/>
              <a:cs typeface="Calibri"/>
            </a:endParaRPr>
          </a:p>
          <a:p>
            <a:pPr marL="285750" indent="-285750">
              <a:buFont typeface="Arial" panose="020B0604020202020204" pitchFamily="34" charset="0"/>
              <a:buChar char="•"/>
            </a:pPr>
            <a:endParaRPr lang="en-CA" sz="2400" dirty="0">
              <a:ea typeface="Calibri"/>
              <a:cs typeface="Calibri"/>
            </a:endParaRPr>
          </a:p>
          <a:p>
            <a:pPr marL="285750" indent="-285750">
              <a:buFont typeface="Arial" panose="020B0604020202020204" pitchFamily="34" charset="0"/>
              <a:buChar char="•"/>
            </a:pPr>
            <a:r>
              <a:rPr lang="en-CA" sz="2400" dirty="0"/>
              <a:t>Mauritania</a:t>
            </a:r>
            <a:endParaRPr lang="en-CA" sz="2400" dirty="0">
              <a:ea typeface="Calibri"/>
              <a:cs typeface="Calibri"/>
            </a:endParaRPr>
          </a:p>
          <a:p>
            <a:pPr marL="285750" indent="-285750">
              <a:buFont typeface="Arial" panose="020B0604020202020204" pitchFamily="34" charset="0"/>
              <a:buChar char="•"/>
            </a:pPr>
            <a:endParaRPr lang="en-CA" sz="2400" dirty="0">
              <a:ea typeface="Calibri"/>
              <a:cs typeface="Calibri"/>
            </a:endParaRPr>
          </a:p>
          <a:p>
            <a:pPr marL="285750" indent="-285750">
              <a:buFont typeface="Arial" panose="020B0604020202020204" pitchFamily="34" charset="0"/>
              <a:buChar char="•"/>
            </a:pPr>
            <a:r>
              <a:rPr lang="en-CA" sz="2400" dirty="0"/>
              <a:t>The Gambia</a:t>
            </a:r>
            <a:endParaRPr lang="en-CA" sz="2400" dirty="0">
              <a:ea typeface="Calibri"/>
              <a:cs typeface="Calibri"/>
            </a:endParaRPr>
          </a:p>
          <a:p>
            <a:pPr marL="285750" indent="-285750">
              <a:buFont typeface="Arial" panose="020B0604020202020204" pitchFamily="34" charset="0"/>
              <a:buChar char="•"/>
            </a:pPr>
            <a:endParaRPr lang="en-CA" sz="2400" dirty="0">
              <a:ea typeface="Calibri"/>
              <a:cs typeface="Calibri"/>
            </a:endParaRPr>
          </a:p>
          <a:p>
            <a:pPr marL="285750" indent="-285750">
              <a:buFont typeface="Arial" panose="020B0604020202020204" pitchFamily="34" charset="0"/>
              <a:buChar char="•"/>
            </a:pPr>
            <a:r>
              <a:rPr lang="en-CA" sz="2400" dirty="0"/>
              <a:t>Ghana</a:t>
            </a:r>
          </a:p>
          <a:p>
            <a:endParaRPr lang="en-CA" sz="2400" dirty="0"/>
          </a:p>
          <a:p>
            <a:pPr marL="285750" indent="-285750">
              <a:buFont typeface="Arial" panose="020B0604020202020204" pitchFamily="34" charset="0"/>
              <a:buChar char="•"/>
            </a:pPr>
            <a:r>
              <a:rPr lang="en-CA" sz="2400" dirty="0">
                <a:ea typeface="Calibri"/>
                <a:cs typeface="Calibri"/>
              </a:rPr>
              <a:t>Mali</a:t>
            </a:r>
          </a:p>
          <a:p>
            <a:pPr marL="285750" indent="-285750">
              <a:buFont typeface="Arial" panose="020B0604020202020204" pitchFamily="34" charset="0"/>
              <a:buChar char="•"/>
            </a:pPr>
            <a:endParaRPr lang="en-CA" sz="2000" dirty="0"/>
          </a:p>
          <a:p>
            <a:endParaRPr lang="en-CA" sz="2000" dirty="0">
              <a:ea typeface="Calibri"/>
              <a:cs typeface="Calibri"/>
            </a:endParaRPr>
          </a:p>
        </p:txBody>
      </p:sp>
      <p:pic>
        <p:nvPicPr>
          <p:cNvPr id="4" name="Picture 3" descr="A logo of a university reading&#10;&#10;AI-generated content may be incorrect.">
            <a:extLst>
              <a:ext uri="{FF2B5EF4-FFF2-40B4-BE49-F238E27FC236}">
                <a16:creationId xmlns:a16="http://schemas.microsoft.com/office/drawing/2014/main" id="{3C7CD308-A825-E905-853F-9A2D7EE00D30}"/>
              </a:ext>
            </a:extLst>
          </p:cNvPr>
          <p:cNvPicPr>
            <a:picLocks noChangeAspect="1"/>
          </p:cNvPicPr>
          <p:nvPr/>
        </p:nvPicPr>
        <p:blipFill>
          <a:blip r:embed="rId3"/>
          <a:stretch>
            <a:fillRect/>
          </a:stretch>
        </p:blipFill>
        <p:spPr>
          <a:xfrm>
            <a:off x="890707" y="4213546"/>
            <a:ext cx="2067166" cy="842299"/>
          </a:xfrm>
          <a:prstGeom prst="rect">
            <a:avLst/>
          </a:prstGeom>
        </p:spPr>
      </p:pic>
      <p:pic>
        <p:nvPicPr>
          <p:cNvPr id="6" name="Google Shape;141;p2" descr="A logo with red and black text&#10;&#10;AI-generated content may be incorrect.">
            <a:extLst>
              <a:ext uri="{FF2B5EF4-FFF2-40B4-BE49-F238E27FC236}">
                <a16:creationId xmlns:a16="http://schemas.microsoft.com/office/drawing/2014/main" id="{C36A8B8F-A467-69A6-A250-9F8845F38530}"/>
              </a:ext>
            </a:extLst>
          </p:cNvPr>
          <p:cNvPicPr preferRelativeResize="0"/>
          <p:nvPr/>
        </p:nvPicPr>
        <p:blipFill rotWithShape="1">
          <a:blip r:embed="rId4">
            <a:alphaModFix/>
          </a:blip>
          <a:srcRect/>
          <a:stretch/>
        </p:blipFill>
        <p:spPr>
          <a:xfrm>
            <a:off x="3203288" y="4206552"/>
            <a:ext cx="2121066" cy="825572"/>
          </a:xfrm>
          <a:prstGeom prst="rect">
            <a:avLst/>
          </a:prstGeom>
          <a:noFill/>
          <a:ln>
            <a:noFill/>
          </a:ln>
        </p:spPr>
      </p:pic>
    </p:spTree>
    <p:extLst>
      <p:ext uri="{BB962C8B-B14F-4D97-AF65-F5344CB8AC3E}">
        <p14:creationId xmlns:p14="http://schemas.microsoft.com/office/powerpoint/2010/main" val="48910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A98D5A-FAE2-0DD4-214B-CA4DE8DF6FAF}"/>
              </a:ext>
            </a:extLst>
          </p:cNvPr>
          <p:cNvSpPr txBox="1"/>
          <p:nvPr/>
        </p:nvSpPr>
        <p:spPr>
          <a:xfrm>
            <a:off x="539189" y="537951"/>
            <a:ext cx="8447271" cy="707886"/>
          </a:xfrm>
          <a:prstGeom prst="rect">
            <a:avLst/>
          </a:prstGeom>
          <a:noFill/>
        </p:spPr>
        <p:txBody>
          <a:bodyPr wrap="square" lIns="91440" tIns="45720" rIns="91440" bIns="45720" rtlCol="0" anchor="t">
            <a:spAutoFit/>
          </a:bodyPr>
          <a:lstStyle/>
          <a:p>
            <a:r>
              <a:rPr lang="en-US" sz="4000" b="1">
                <a:solidFill>
                  <a:srgbClr val="FF0000"/>
                </a:solidFill>
                <a:ea typeface="Calibri"/>
                <a:cs typeface="Calibri"/>
              </a:rPr>
              <a:t>Objectives of FS</a:t>
            </a:r>
          </a:p>
        </p:txBody>
      </p:sp>
      <p:graphicFrame>
        <p:nvGraphicFramePr>
          <p:cNvPr id="6" name="Diagram 5">
            <a:extLst>
              <a:ext uri="{FF2B5EF4-FFF2-40B4-BE49-F238E27FC236}">
                <a16:creationId xmlns:a16="http://schemas.microsoft.com/office/drawing/2014/main" id="{FAEC6F45-50AE-D5C0-B303-B17A243926C0}"/>
              </a:ext>
            </a:extLst>
          </p:cNvPr>
          <p:cNvGraphicFramePr/>
          <p:nvPr>
            <p:extLst>
              <p:ext uri="{D42A27DB-BD31-4B8C-83A1-F6EECF244321}">
                <p14:modId xmlns:p14="http://schemas.microsoft.com/office/powerpoint/2010/main" val="417157713"/>
              </p:ext>
            </p:extLst>
          </p:nvPr>
        </p:nvGraphicFramePr>
        <p:xfrm>
          <a:off x="539189" y="1653916"/>
          <a:ext cx="11245733" cy="3881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4731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7A78-543A-046F-97D0-300DDD02FCC8}"/>
              </a:ext>
            </a:extLst>
          </p:cNvPr>
          <p:cNvSpPr>
            <a:spLocks noGrp="1"/>
          </p:cNvSpPr>
          <p:nvPr>
            <p:ph type="title"/>
          </p:nvPr>
        </p:nvSpPr>
        <p:spPr>
          <a:xfrm>
            <a:off x="660400" y="2766218"/>
            <a:ext cx="10515600" cy="1325563"/>
          </a:xfrm>
        </p:spPr>
        <p:txBody>
          <a:bodyPr/>
          <a:lstStyle/>
          <a:p>
            <a:pPr algn="ctr"/>
            <a:r>
              <a:rPr lang="fr-FR" b="1" dirty="0">
                <a:solidFill>
                  <a:srgbClr val="FF0000"/>
                </a:solidFill>
              </a:rPr>
              <a:t>THANK YOU</a:t>
            </a:r>
          </a:p>
        </p:txBody>
      </p:sp>
    </p:spTree>
    <p:extLst>
      <p:ext uri="{BB962C8B-B14F-4D97-AF65-F5344CB8AC3E}">
        <p14:creationId xmlns:p14="http://schemas.microsoft.com/office/powerpoint/2010/main" val="113819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F41E-F9FC-2BD5-8C94-BCF449231399}"/>
              </a:ext>
            </a:extLst>
          </p:cNvPr>
          <p:cNvSpPr>
            <a:spLocks noGrp="1"/>
          </p:cNvSpPr>
          <p:nvPr>
            <p:ph type="title"/>
          </p:nvPr>
        </p:nvSpPr>
        <p:spPr>
          <a:xfrm>
            <a:off x="994317" y="153253"/>
            <a:ext cx="10515600" cy="961870"/>
          </a:xfrm>
        </p:spPr>
        <p:txBody>
          <a:bodyPr>
            <a:normAutofit/>
          </a:bodyPr>
          <a:lstStyle/>
          <a:p>
            <a:r>
              <a:rPr lang="en-CA" b="1">
                <a:solidFill>
                  <a:srgbClr val="FF0000"/>
                </a:solidFill>
                <a:ea typeface="Calibri Light"/>
                <a:cs typeface="Calibri Light"/>
              </a:rPr>
              <a:t>AGENDA</a:t>
            </a:r>
          </a:p>
        </p:txBody>
      </p:sp>
      <p:sp>
        <p:nvSpPr>
          <p:cNvPr id="4" name="TextBox 3">
            <a:extLst>
              <a:ext uri="{FF2B5EF4-FFF2-40B4-BE49-F238E27FC236}">
                <a16:creationId xmlns:a16="http://schemas.microsoft.com/office/drawing/2014/main" id="{5208FBDA-79BA-90F4-3175-3FD1FF8510E2}"/>
              </a:ext>
            </a:extLst>
          </p:cNvPr>
          <p:cNvSpPr txBox="1"/>
          <p:nvPr/>
        </p:nvSpPr>
        <p:spPr>
          <a:xfrm>
            <a:off x="820697" y="1297430"/>
            <a:ext cx="8492599"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panose="020B0604020202020204" pitchFamily="34" charset="0"/>
              <a:buChar char="•"/>
            </a:pPr>
            <a:r>
              <a:rPr lang="en-US" sz="2800" dirty="0">
                <a:ea typeface="Calibri"/>
                <a:cs typeface="Calibri"/>
              </a:rPr>
              <a:t>Climate Centre – Who we are</a:t>
            </a:r>
          </a:p>
          <a:p>
            <a:pPr marL="571500" indent="-571500">
              <a:buFont typeface="Arial" panose="020B0604020202020204" pitchFamily="34" charset="0"/>
              <a:buChar char="•"/>
            </a:pPr>
            <a:endParaRPr lang="en-US" sz="2800" dirty="0">
              <a:ea typeface="Calibri"/>
              <a:cs typeface="Calibri"/>
            </a:endParaRPr>
          </a:p>
          <a:p>
            <a:pPr marL="571500" indent="-571500">
              <a:buFont typeface="Arial" panose="020B0604020202020204" pitchFamily="34" charset="0"/>
              <a:buChar char="•"/>
            </a:pPr>
            <a:r>
              <a:rPr lang="en-US" sz="2800" dirty="0">
                <a:ea typeface="Calibri"/>
                <a:cs typeface="Calibri"/>
              </a:rPr>
              <a:t>Health Team’s range of work</a:t>
            </a:r>
          </a:p>
          <a:p>
            <a:endParaRPr lang="en-US" sz="2800" dirty="0">
              <a:ea typeface="Calibri"/>
              <a:cs typeface="Calibri"/>
            </a:endParaRPr>
          </a:p>
          <a:p>
            <a:pPr marL="571500" indent="-571500">
              <a:buFont typeface="Arial" panose="020B0604020202020204" pitchFamily="34" charset="0"/>
              <a:buChar char="•"/>
            </a:pPr>
            <a:r>
              <a:rPr lang="en-US" sz="2800" dirty="0">
                <a:ea typeface="Calibri"/>
                <a:cs typeface="Calibri"/>
              </a:rPr>
              <a:t>Anticipatory Action (AA)</a:t>
            </a:r>
          </a:p>
          <a:p>
            <a:pPr marL="342900" indent="-342900">
              <a:buFont typeface="Arial" panose="020B0604020202020204" pitchFamily="34" charset="0"/>
              <a:buChar char="•"/>
            </a:pPr>
            <a:endParaRPr lang="en-US" sz="2800" dirty="0">
              <a:ea typeface="Calibri"/>
              <a:cs typeface="Calibri"/>
            </a:endParaRPr>
          </a:p>
          <a:p>
            <a:pPr marL="571500" indent="-571500">
              <a:buFont typeface="Arial" panose="020B0604020202020204" pitchFamily="34" charset="0"/>
              <a:buChar char="•"/>
            </a:pPr>
            <a:r>
              <a:rPr lang="en-US" sz="2800" dirty="0">
                <a:ea typeface="Calibri"/>
                <a:cs typeface="Calibri"/>
              </a:rPr>
              <a:t>AA for Epidemics</a:t>
            </a:r>
          </a:p>
          <a:p>
            <a:pPr marL="571500" indent="-571500">
              <a:buFont typeface="Arial" panose="020B0604020202020204" pitchFamily="34" charset="0"/>
              <a:buChar char="•"/>
            </a:pPr>
            <a:endParaRPr lang="en-US" sz="2800" dirty="0">
              <a:ea typeface="Calibri"/>
              <a:cs typeface="Calibri"/>
            </a:endParaRPr>
          </a:p>
          <a:p>
            <a:pPr marL="571500" indent="-571500">
              <a:buFont typeface="Arial" panose="020B0604020202020204" pitchFamily="34" charset="0"/>
              <a:buChar char="•"/>
            </a:pPr>
            <a:r>
              <a:rPr lang="en-US" sz="2800" dirty="0">
                <a:ea typeface="Calibri"/>
                <a:cs typeface="Calibri"/>
              </a:rPr>
              <a:t>Meningitis early warning system feasibility study</a:t>
            </a:r>
          </a:p>
        </p:txBody>
      </p:sp>
    </p:spTree>
    <p:extLst>
      <p:ext uri="{BB962C8B-B14F-4D97-AF65-F5344CB8AC3E}">
        <p14:creationId xmlns:p14="http://schemas.microsoft.com/office/powerpoint/2010/main" val="106060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69113" y="126597"/>
            <a:ext cx="11380343" cy="6365643"/>
          </a:xfrm>
          <a:prstGeom prst="rect">
            <a:avLst/>
          </a:prstGeom>
        </p:spPr>
      </p:pic>
      <p:sp>
        <p:nvSpPr>
          <p:cNvPr id="3" name="ZoneTexte 2"/>
          <p:cNvSpPr txBox="1"/>
          <p:nvPr/>
        </p:nvSpPr>
        <p:spPr>
          <a:xfrm>
            <a:off x="3858768" y="925679"/>
            <a:ext cx="3319272" cy="52322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a:solidFill>
                  <a:srgbClr val="FF0000"/>
                </a:solidFill>
                <a:latin typeface="Times New Roman" panose="02020603050405020304" pitchFamily="18" charset="0"/>
                <a:cs typeface="Times New Roman" panose="02020603050405020304" pitchFamily="18" charset="0"/>
              </a:rPr>
              <a:t>Who we are</a:t>
            </a:r>
          </a:p>
        </p:txBody>
      </p:sp>
      <p:sp>
        <p:nvSpPr>
          <p:cNvPr id="4" name="ZoneTexte 3"/>
          <p:cNvSpPr txBox="1"/>
          <p:nvPr/>
        </p:nvSpPr>
        <p:spPr>
          <a:xfrm>
            <a:off x="749808" y="1677175"/>
            <a:ext cx="1444752"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latin typeface="Times New Roman" panose="02020603050405020304" pitchFamily="18" charset="0"/>
                <a:cs typeface="Times New Roman" panose="02020603050405020304" pitchFamily="18" charset="0"/>
              </a:rPr>
              <a:t>Mission</a:t>
            </a:r>
          </a:p>
        </p:txBody>
      </p:sp>
      <p:sp>
        <p:nvSpPr>
          <p:cNvPr id="5" name="ZoneTexte 4"/>
          <p:cNvSpPr txBox="1"/>
          <p:nvPr/>
        </p:nvSpPr>
        <p:spPr>
          <a:xfrm>
            <a:off x="749808" y="2148271"/>
            <a:ext cx="6428232" cy="144655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dirty="0">
                <a:latin typeface="Times New Roman" panose="02020603050405020304" pitchFamily="18" charset="0"/>
                <a:cs typeface="Times New Roman" panose="02020603050405020304" pitchFamily="18" charset="0"/>
              </a:rPr>
              <a:t>Support the Red Cross and Red Crescent Movement and its partners in reducing the impacts of climate change and extreme weather events on vulnerable people.</a:t>
            </a:r>
          </a:p>
        </p:txBody>
      </p:sp>
      <p:sp>
        <p:nvSpPr>
          <p:cNvPr id="6" name="ZoneTexte 5"/>
          <p:cNvSpPr txBox="1"/>
          <p:nvPr/>
        </p:nvSpPr>
        <p:spPr>
          <a:xfrm>
            <a:off x="800100" y="3854591"/>
            <a:ext cx="2093976"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2800" b="1">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Approach</a:t>
            </a:r>
          </a:p>
        </p:txBody>
      </p:sp>
      <p:sp>
        <p:nvSpPr>
          <p:cNvPr id="7" name="ZoneTexte 6"/>
          <p:cNvSpPr txBox="1"/>
          <p:nvPr/>
        </p:nvSpPr>
        <p:spPr>
          <a:xfrm>
            <a:off x="2144268" y="4453128"/>
            <a:ext cx="1152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Science</a:t>
            </a:r>
          </a:p>
        </p:txBody>
      </p:sp>
      <p:sp>
        <p:nvSpPr>
          <p:cNvPr id="8" name="ZoneTexte 7"/>
          <p:cNvSpPr txBox="1"/>
          <p:nvPr/>
        </p:nvSpPr>
        <p:spPr>
          <a:xfrm>
            <a:off x="3310128" y="4453128"/>
            <a:ext cx="115214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Policy</a:t>
            </a:r>
          </a:p>
        </p:txBody>
      </p:sp>
      <p:sp>
        <p:nvSpPr>
          <p:cNvPr id="9" name="ZoneTexte 8"/>
          <p:cNvSpPr txBox="1"/>
          <p:nvPr/>
        </p:nvSpPr>
        <p:spPr>
          <a:xfrm>
            <a:off x="4475988" y="4453128"/>
            <a:ext cx="12801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Practice</a:t>
            </a:r>
          </a:p>
        </p:txBody>
      </p:sp>
      <p:sp>
        <p:nvSpPr>
          <p:cNvPr id="10" name="ZoneTexte 9"/>
          <p:cNvSpPr txBox="1"/>
          <p:nvPr/>
        </p:nvSpPr>
        <p:spPr>
          <a:xfrm>
            <a:off x="3182112" y="5103352"/>
            <a:ext cx="12801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Innovation</a:t>
            </a:r>
          </a:p>
        </p:txBody>
      </p:sp>
    </p:spTree>
    <p:extLst>
      <p:ext uri="{BB962C8B-B14F-4D97-AF65-F5344CB8AC3E}">
        <p14:creationId xmlns:p14="http://schemas.microsoft.com/office/powerpoint/2010/main" val="267422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F41E-F9FC-2BD5-8C94-BCF449231399}"/>
              </a:ext>
            </a:extLst>
          </p:cNvPr>
          <p:cNvSpPr>
            <a:spLocks noGrp="1"/>
          </p:cNvSpPr>
          <p:nvPr>
            <p:ph type="title"/>
          </p:nvPr>
        </p:nvSpPr>
        <p:spPr>
          <a:xfrm>
            <a:off x="640080" y="325369"/>
            <a:ext cx="4368602" cy="1308681"/>
          </a:xfrm>
        </p:spPr>
        <p:txBody>
          <a:bodyPr vert="horz" lIns="91440" tIns="45720" rIns="91440" bIns="45720" rtlCol="0" anchor="b">
            <a:normAutofit/>
          </a:bodyPr>
          <a:lstStyle/>
          <a:p>
            <a:r>
              <a:rPr lang="en-US" sz="4200" b="1" dirty="0">
                <a:solidFill>
                  <a:srgbClr val="FF0000"/>
                </a:solidFill>
              </a:rPr>
              <a:t>Climate Centre -Health Team Work </a:t>
            </a:r>
          </a:p>
        </p:txBody>
      </p:sp>
      <p:sp>
        <p:nvSpPr>
          <p:cNvPr id="4" name="TextBox 3">
            <a:extLst>
              <a:ext uri="{FF2B5EF4-FFF2-40B4-BE49-F238E27FC236}">
                <a16:creationId xmlns:a16="http://schemas.microsoft.com/office/drawing/2014/main" id="{5208FBDA-79BA-90F4-3175-3FD1FF8510E2}"/>
              </a:ext>
            </a:extLst>
          </p:cNvPr>
          <p:cNvSpPr txBox="1"/>
          <p:nvPr/>
        </p:nvSpPr>
        <p:spPr>
          <a:xfrm>
            <a:off x="234070" y="2020351"/>
            <a:ext cx="5860406" cy="340302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57150">
              <a:lnSpc>
                <a:spcPct val="90000"/>
              </a:lnSpc>
              <a:spcAft>
                <a:spcPts val="600"/>
              </a:spcAft>
            </a:pPr>
            <a:endParaRPr lang="en-US" sz="2400" dirty="0">
              <a:ea typeface="Calibri"/>
              <a:cs typeface="Calibri"/>
            </a:endParaRPr>
          </a:p>
          <a:p>
            <a:pPr marL="285750" indent="-228600">
              <a:lnSpc>
                <a:spcPct val="90000"/>
              </a:lnSpc>
              <a:spcAft>
                <a:spcPts val="600"/>
              </a:spcAft>
              <a:buFont typeface="Arial" panose="020B0604020202020204" pitchFamily="34" charset="0"/>
              <a:buChar char="•"/>
            </a:pPr>
            <a:r>
              <a:rPr lang="en-US" sz="2400" dirty="0"/>
              <a:t>Analyzing heat impacts on health</a:t>
            </a:r>
          </a:p>
          <a:p>
            <a:pPr marL="285750" indent="-228600">
              <a:lnSpc>
                <a:spcPct val="90000"/>
              </a:lnSpc>
              <a:spcAft>
                <a:spcPts val="600"/>
              </a:spcAft>
              <a:buFont typeface="Arial" panose="020B0604020202020204" pitchFamily="34" charset="0"/>
              <a:buChar char="•"/>
            </a:pPr>
            <a:r>
              <a:rPr lang="en-CA" sz="2400" i="0" dirty="0">
                <a:effectLst/>
              </a:rPr>
              <a:t>Epidemiological Modelling</a:t>
            </a:r>
          </a:p>
          <a:p>
            <a:pPr marL="285750" indent="-228600">
              <a:lnSpc>
                <a:spcPct val="90000"/>
              </a:lnSpc>
              <a:spcAft>
                <a:spcPts val="600"/>
              </a:spcAft>
              <a:buFont typeface="Arial" panose="020B0604020202020204" pitchFamily="34" charset="0"/>
              <a:buChar char="•"/>
            </a:pPr>
            <a:r>
              <a:rPr lang="en-CA" sz="2400" i="0" dirty="0">
                <a:effectLst/>
              </a:rPr>
              <a:t>Climate-Health Vulnerability and Risk Assessments</a:t>
            </a:r>
          </a:p>
          <a:p>
            <a:pPr marL="285750" indent="-228600">
              <a:lnSpc>
                <a:spcPct val="90000"/>
              </a:lnSpc>
              <a:spcAft>
                <a:spcPts val="600"/>
              </a:spcAft>
              <a:buFont typeface="Arial" panose="020B0604020202020204" pitchFamily="34" charset="0"/>
              <a:buChar char="•"/>
            </a:pPr>
            <a:r>
              <a:rPr lang="en-CA" sz="2400" dirty="0"/>
              <a:t>Developing tools for monitoring climate-environment health impacts</a:t>
            </a:r>
          </a:p>
          <a:p>
            <a:pPr marL="285750" indent="-228600">
              <a:lnSpc>
                <a:spcPct val="90000"/>
              </a:lnSpc>
              <a:spcAft>
                <a:spcPts val="600"/>
              </a:spcAft>
              <a:buFont typeface="Arial" panose="020B0604020202020204" pitchFamily="34" charset="0"/>
              <a:buChar char="•"/>
            </a:pPr>
            <a:r>
              <a:rPr lang="en-CA" sz="2400" dirty="0">
                <a:ea typeface="Calibri"/>
                <a:cs typeface="Calibri"/>
              </a:rPr>
              <a:t>Anticipatory Action for Climate-</a:t>
            </a:r>
            <a:r>
              <a:rPr lang="en-CA" sz="2400">
                <a:ea typeface="Calibri"/>
                <a:cs typeface="Calibri"/>
              </a:rPr>
              <a:t>Sensitive Infectious</a:t>
            </a:r>
            <a:r>
              <a:rPr lang="en-CA" sz="2400" dirty="0">
                <a:ea typeface="Calibri"/>
                <a:cs typeface="Calibri"/>
              </a:rPr>
              <a:t> Diseases</a:t>
            </a:r>
            <a:r>
              <a:rPr lang="en-US" sz="2400" dirty="0">
                <a:ea typeface="Calibri"/>
                <a:cs typeface="Calibri"/>
              </a:rPr>
              <a:t> </a:t>
            </a:r>
            <a:endParaRPr lang="en-CA" sz="2400" dirty="0">
              <a:ea typeface="Calibri"/>
              <a:cs typeface="Calibri"/>
            </a:endParaRPr>
          </a:p>
        </p:txBody>
      </p:sp>
      <p:pic>
        <p:nvPicPr>
          <p:cNvPr id="5" name="Picture 4" descr="A painting of people walking on a hill&#10;&#10;AI-generated content may be incorrect.">
            <a:extLst>
              <a:ext uri="{FF2B5EF4-FFF2-40B4-BE49-F238E27FC236}">
                <a16:creationId xmlns:a16="http://schemas.microsoft.com/office/drawing/2014/main" id="{8E78A389-F625-8EE4-0E9E-092561426EFD}"/>
              </a:ext>
            </a:extLst>
          </p:cNvPr>
          <p:cNvPicPr>
            <a:picLocks noChangeAspect="1"/>
          </p:cNvPicPr>
          <p:nvPr/>
        </p:nvPicPr>
        <p:blipFill>
          <a:blip r:embed="rId3"/>
          <a:srcRect t="11767" r="2" b="2"/>
          <a:stretch>
            <a:fillRect/>
          </a:stretch>
        </p:blipFill>
        <p:spPr>
          <a:xfrm>
            <a:off x="5648762" y="10"/>
            <a:ext cx="654171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3095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B327-3EE5-BEE4-6D19-F3A257949BCE}"/>
            </a:ext>
          </a:extLst>
        </p:cNvPr>
        <p:cNvGrpSpPr/>
        <p:nvPr/>
      </p:nvGrpSpPr>
      <p:grpSpPr>
        <a:xfrm>
          <a:off x="0" y="0"/>
          <a:ext cx="0" cy="0"/>
          <a:chOff x="0" y="0"/>
          <a:chExt cx="0" cy="0"/>
        </a:xfrm>
      </p:grpSpPr>
      <p:pic>
        <p:nvPicPr>
          <p:cNvPr id="9" name="Google Shape;141;p2">
            <a:extLst>
              <a:ext uri="{FF2B5EF4-FFF2-40B4-BE49-F238E27FC236}">
                <a16:creationId xmlns:a16="http://schemas.microsoft.com/office/drawing/2014/main" id="{79C07562-F491-34A4-EE77-781591DF1C98}"/>
              </a:ext>
            </a:extLst>
          </p:cNvPr>
          <p:cNvPicPr preferRelativeResize="0"/>
          <p:nvPr/>
        </p:nvPicPr>
        <p:blipFill rotWithShape="1">
          <a:blip r:embed="rId3">
            <a:alphaModFix/>
          </a:blip>
          <a:srcRect/>
          <a:stretch/>
        </p:blipFill>
        <p:spPr>
          <a:xfrm>
            <a:off x="10070934" y="5836653"/>
            <a:ext cx="2121066" cy="825572"/>
          </a:xfrm>
          <a:prstGeom prst="rect">
            <a:avLst/>
          </a:prstGeom>
          <a:noFill/>
          <a:ln>
            <a:noFill/>
          </a:ln>
        </p:spPr>
      </p:pic>
      <p:sp>
        <p:nvSpPr>
          <p:cNvPr id="4" name="TextBox 3">
            <a:extLst>
              <a:ext uri="{FF2B5EF4-FFF2-40B4-BE49-F238E27FC236}">
                <a16:creationId xmlns:a16="http://schemas.microsoft.com/office/drawing/2014/main" id="{90E6A225-9F3D-BC86-AD8C-3798624593F3}"/>
              </a:ext>
            </a:extLst>
          </p:cNvPr>
          <p:cNvSpPr txBox="1"/>
          <p:nvPr/>
        </p:nvSpPr>
        <p:spPr>
          <a:xfrm>
            <a:off x="1920632" y="2895338"/>
            <a:ext cx="7785100" cy="1938992"/>
          </a:xfrm>
          <a:prstGeom prst="rect">
            <a:avLst/>
          </a:prstGeom>
          <a:noFill/>
        </p:spPr>
        <p:txBody>
          <a:bodyPr wrap="square" rtlCol="0">
            <a:spAutoFit/>
          </a:bodyPr>
          <a:lstStyle/>
          <a:p>
            <a:pPr algn="ctr"/>
            <a:r>
              <a:rPr lang="en-GB" sz="3600" b="1" dirty="0"/>
              <a:t>Anticipatory Action </a:t>
            </a:r>
          </a:p>
          <a:p>
            <a:pPr algn="ctr"/>
            <a:r>
              <a:rPr lang="en-GB" sz="2800" b="1" dirty="0">
                <a:solidFill>
                  <a:srgbClr val="FF0000"/>
                </a:solidFill>
              </a:rPr>
              <a:t>Red Cross Red Crescent Movement</a:t>
            </a:r>
          </a:p>
          <a:p>
            <a:pPr algn="ctr"/>
            <a:endParaRPr lang="en-GB" sz="2800" b="1" dirty="0">
              <a:solidFill>
                <a:srgbClr val="FF0000"/>
              </a:solidFill>
            </a:endParaRPr>
          </a:p>
          <a:p>
            <a:pPr algn="ctr"/>
            <a:endParaRPr lang="en-GB" sz="2800" b="1" dirty="0">
              <a:solidFill>
                <a:srgbClr val="FF0000"/>
              </a:solidFill>
            </a:endParaRPr>
          </a:p>
        </p:txBody>
      </p:sp>
      <p:pic>
        <p:nvPicPr>
          <p:cNvPr id="7" name="Picture 6" descr="A close-up of a painting&#10;&#10;Description automatically generated">
            <a:extLst>
              <a:ext uri="{FF2B5EF4-FFF2-40B4-BE49-F238E27FC236}">
                <a16:creationId xmlns:a16="http://schemas.microsoft.com/office/drawing/2014/main" id="{C6FEE93E-B169-B28B-9F30-F87DBB6308AA}"/>
              </a:ext>
            </a:extLst>
          </p:cNvPr>
          <p:cNvPicPr>
            <a:picLocks noChangeAspect="1"/>
          </p:cNvPicPr>
          <p:nvPr/>
        </p:nvPicPr>
        <p:blipFill>
          <a:blip r:embed="rId4"/>
          <a:stretch>
            <a:fillRect/>
          </a:stretch>
        </p:blipFill>
        <p:spPr>
          <a:xfrm>
            <a:off x="0" y="-3413"/>
            <a:ext cx="12199937" cy="1499075"/>
          </a:xfrm>
          <a:prstGeom prst="rect">
            <a:avLst/>
          </a:prstGeom>
        </p:spPr>
      </p:pic>
    </p:spTree>
    <p:extLst>
      <p:ext uri="{BB962C8B-B14F-4D97-AF65-F5344CB8AC3E}">
        <p14:creationId xmlns:p14="http://schemas.microsoft.com/office/powerpoint/2010/main" val="2872757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EF132-E368-982B-5181-579F74C6164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5F67B23-DA1F-9869-5467-A1221C64E738}"/>
              </a:ext>
            </a:extLst>
          </p:cNvPr>
          <p:cNvPicPr>
            <a:picLocks noChangeAspect="1"/>
          </p:cNvPicPr>
          <p:nvPr/>
        </p:nvPicPr>
        <p:blipFill>
          <a:blip r:embed="rId3"/>
          <a:stretch>
            <a:fillRect/>
          </a:stretch>
        </p:blipFill>
        <p:spPr>
          <a:xfrm>
            <a:off x="296579" y="0"/>
            <a:ext cx="7558267" cy="3428999"/>
          </a:xfrm>
          <a:prstGeom prst="rect">
            <a:avLst/>
          </a:prstGeom>
        </p:spPr>
      </p:pic>
      <p:pic>
        <p:nvPicPr>
          <p:cNvPr id="22" name="Picture 21">
            <a:extLst>
              <a:ext uri="{FF2B5EF4-FFF2-40B4-BE49-F238E27FC236}">
                <a16:creationId xmlns:a16="http://schemas.microsoft.com/office/drawing/2014/main" id="{BDAA3E60-BCE4-45F8-7F3D-451A9D9E60AC}"/>
              </a:ext>
            </a:extLst>
          </p:cNvPr>
          <p:cNvPicPr>
            <a:picLocks noChangeAspect="1"/>
          </p:cNvPicPr>
          <p:nvPr/>
        </p:nvPicPr>
        <p:blipFill>
          <a:blip r:embed="rId4"/>
          <a:stretch>
            <a:fillRect/>
          </a:stretch>
        </p:blipFill>
        <p:spPr>
          <a:xfrm>
            <a:off x="4706913" y="3222885"/>
            <a:ext cx="7000404" cy="3635115"/>
          </a:xfrm>
          <a:prstGeom prst="rect">
            <a:avLst/>
          </a:prstGeom>
        </p:spPr>
      </p:pic>
    </p:spTree>
    <p:extLst>
      <p:ext uri="{BB962C8B-B14F-4D97-AF65-F5344CB8AC3E}">
        <p14:creationId xmlns:p14="http://schemas.microsoft.com/office/powerpoint/2010/main" val="1722775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82191-953A-02E8-8D5D-CC31318C3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66EB0-6661-38E3-EF8A-1F353BBF925F}"/>
              </a:ext>
            </a:extLst>
          </p:cNvPr>
          <p:cNvSpPr>
            <a:spLocks noGrp="1"/>
          </p:cNvSpPr>
          <p:nvPr>
            <p:ph type="title"/>
          </p:nvPr>
        </p:nvSpPr>
        <p:spPr>
          <a:xfrm>
            <a:off x="275630" y="100029"/>
            <a:ext cx="11640740" cy="1319610"/>
          </a:xfrm>
        </p:spPr>
        <p:txBody>
          <a:bodyPr>
            <a:normAutofit/>
          </a:bodyPr>
          <a:lstStyle/>
          <a:p>
            <a:r>
              <a:rPr lang="en-GB" sz="3200" b="1" dirty="0">
                <a:latin typeface="+mn-lt"/>
              </a:rPr>
              <a:t>Institutionalising the use of early warnings: </a:t>
            </a:r>
            <a:br>
              <a:rPr lang="en-GB" sz="3200" b="1" dirty="0">
                <a:latin typeface="+mn-lt"/>
              </a:rPr>
            </a:br>
            <a:r>
              <a:rPr lang="en-GB" sz="3200" b="1" dirty="0">
                <a:solidFill>
                  <a:srgbClr val="FF0000"/>
                </a:solidFill>
                <a:latin typeface="+mn-lt"/>
              </a:rPr>
              <a:t>Anticipatory Action</a:t>
            </a:r>
          </a:p>
        </p:txBody>
      </p:sp>
      <p:sp>
        <p:nvSpPr>
          <p:cNvPr id="15" name="TextBox 14">
            <a:extLst>
              <a:ext uri="{FF2B5EF4-FFF2-40B4-BE49-F238E27FC236}">
                <a16:creationId xmlns:a16="http://schemas.microsoft.com/office/drawing/2014/main" id="{2AC7B8D1-37BD-56CD-0A00-B73414442816}"/>
              </a:ext>
            </a:extLst>
          </p:cNvPr>
          <p:cNvSpPr txBox="1"/>
          <p:nvPr/>
        </p:nvSpPr>
        <p:spPr>
          <a:xfrm>
            <a:off x="3281082" y="3344522"/>
            <a:ext cx="1269985" cy="646331"/>
          </a:xfrm>
          <a:prstGeom prst="rect">
            <a:avLst/>
          </a:prstGeom>
          <a:noFill/>
        </p:spPr>
        <p:txBody>
          <a:bodyPr wrap="square" rtlCol="0">
            <a:spAutoFit/>
          </a:bodyPr>
          <a:lstStyle/>
          <a:p>
            <a:pPr algn="ctr"/>
            <a:r>
              <a:rPr lang="en-GB" dirty="0"/>
              <a:t>At-risk community </a:t>
            </a:r>
          </a:p>
        </p:txBody>
      </p:sp>
      <p:sp>
        <p:nvSpPr>
          <p:cNvPr id="23" name="TextBox 22">
            <a:extLst>
              <a:ext uri="{FF2B5EF4-FFF2-40B4-BE49-F238E27FC236}">
                <a16:creationId xmlns:a16="http://schemas.microsoft.com/office/drawing/2014/main" id="{E1D2960E-E481-9FE7-B90D-02430C759913}"/>
              </a:ext>
            </a:extLst>
          </p:cNvPr>
          <p:cNvSpPr txBox="1"/>
          <p:nvPr/>
        </p:nvSpPr>
        <p:spPr>
          <a:xfrm rot="17163026">
            <a:off x="1476070" y="2063815"/>
            <a:ext cx="601412" cy="369332"/>
          </a:xfrm>
          <a:prstGeom prst="rect">
            <a:avLst/>
          </a:prstGeom>
          <a:solidFill>
            <a:schemeClr val="bg1"/>
          </a:solidFill>
        </p:spPr>
        <p:txBody>
          <a:bodyPr wrap="square" rtlCol="0">
            <a:spAutoFit/>
          </a:bodyPr>
          <a:lstStyle/>
          <a:p>
            <a:endParaRPr lang="en-GB" dirty="0"/>
          </a:p>
        </p:txBody>
      </p:sp>
      <p:pic>
        <p:nvPicPr>
          <p:cNvPr id="6" name="Picture 5" descr="A diagram of a process&#10;&#10;AI-generated content may be incorrect.">
            <a:extLst>
              <a:ext uri="{FF2B5EF4-FFF2-40B4-BE49-F238E27FC236}">
                <a16:creationId xmlns:a16="http://schemas.microsoft.com/office/drawing/2014/main" id="{1981EB54-01A5-B41F-7699-5B6D9C21A596}"/>
              </a:ext>
            </a:extLst>
          </p:cNvPr>
          <p:cNvPicPr>
            <a:picLocks noChangeAspect="1"/>
          </p:cNvPicPr>
          <p:nvPr/>
        </p:nvPicPr>
        <p:blipFill>
          <a:blip r:embed="rId3"/>
          <a:stretch>
            <a:fillRect/>
          </a:stretch>
        </p:blipFill>
        <p:spPr>
          <a:xfrm>
            <a:off x="1050147" y="1724956"/>
            <a:ext cx="10345733" cy="4850585"/>
          </a:xfrm>
          <a:prstGeom prst="rect">
            <a:avLst/>
          </a:prstGeom>
        </p:spPr>
      </p:pic>
    </p:spTree>
    <p:extLst>
      <p:ext uri="{BB962C8B-B14F-4D97-AF65-F5344CB8AC3E}">
        <p14:creationId xmlns:p14="http://schemas.microsoft.com/office/powerpoint/2010/main" val="310034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2428-B523-18C2-DA5C-1C8B5A2A3C46}"/>
              </a:ext>
            </a:extLst>
          </p:cNvPr>
          <p:cNvSpPr>
            <a:spLocks noGrp="1"/>
          </p:cNvSpPr>
          <p:nvPr>
            <p:ph type="title"/>
          </p:nvPr>
        </p:nvSpPr>
        <p:spPr>
          <a:xfrm>
            <a:off x="838200" y="1984"/>
            <a:ext cx="10515600" cy="771923"/>
          </a:xfrm>
        </p:spPr>
        <p:txBody>
          <a:bodyPr/>
          <a:lstStyle/>
          <a:p>
            <a:r>
              <a:rPr lang="en-GB" b="1">
                <a:ea typeface="Calibri Light"/>
                <a:cs typeface="Calibri Light"/>
              </a:rPr>
              <a:t>Anticipatory Action in 2024 in numbers</a:t>
            </a:r>
            <a:endParaRPr lang="en-GB" b="1"/>
          </a:p>
        </p:txBody>
      </p:sp>
      <p:pic>
        <p:nvPicPr>
          <p:cNvPr id="4" name="Content Placeholder 3" descr="A map of the world with blue circles&#10;&#10;AI-generated content may be incorrect.">
            <a:extLst>
              <a:ext uri="{FF2B5EF4-FFF2-40B4-BE49-F238E27FC236}">
                <a16:creationId xmlns:a16="http://schemas.microsoft.com/office/drawing/2014/main" id="{6BC7F2C8-3AF7-3BEA-ACFF-F632C8DE7F1C}"/>
              </a:ext>
            </a:extLst>
          </p:cNvPr>
          <p:cNvPicPr>
            <a:picLocks noGrp="1" noChangeAspect="1"/>
          </p:cNvPicPr>
          <p:nvPr>
            <p:ph idx="1"/>
          </p:nvPr>
        </p:nvPicPr>
        <p:blipFill>
          <a:blip r:embed="rId3"/>
          <a:stretch>
            <a:fillRect/>
          </a:stretch>
        </p:blipFill>
        <p:spPr>
          <a:xfrm>
            <a:off x="152710" y="3799898"/>
            <a:ext cx="3476719" cy="3045862"/>
          </a:xfrm>
          <a:prstGeom prst="rect">
            <a:avLst/>
          </a:prstGeom>
        </p:spPr>
      </p:pic>
      <p:pic>
        <p:nvPicPr>
          <p:cNvPr id="5" name="Picture 4" descr="A map of the world with red circles&#10;&#10;AI-generated content may be incorrect.">
            <a:extLst>
              <a:ext uri="{FF2B5EF4-FFF2-40B4-BE49-F238E27FC236}">
                <a16:creationId xmlns:a16="http://schemas.microsoft.com/office/drawing/2014/main" id="{21D8EB89-68AC-53C7-734F-90DEB09F04FB}"/>
              </a:ext>
            </a:extLst>
          </p:cNvPr>
          <p:cNvPicPr>
            <a:picLocks noChangeAspect="1"/>
          </p:cNvPicPr>
          <p:nvPr/>
        </p:nvPicPr>
        <p:blipFill>
          <a:blip r:embed="rId4"/>
          <a:stretch>
            <a:fillRect/>
          </a:stretch>
        </p:blipFill>
        <p:spPr>
          <a:xfrm>
            <a:off x="3935015" y="3786186"/>
            <a:ext cx="3500439" cy="3053955"/>
          </a:xfrm>
          <a:prstGeom prst="rect">
            <a:avLst/>
          </a:prstGeom>
        </p:spPr>
      </p:pic>
      <p:pic>
        <p:nvPicPr>
          <p:cNvPr id="6" name="Picture 5" descr="A map of the world with blue circles&#10;&#10;AI-generated content may be incorrect.">
            <a:extLst>
              <a:ext uri="{FF2B5EF4-FFF2-40B4-BE49-F238E27FC236}">
                <a16:creationId xmlns:a16="http://schemas.microsoft.com/office/drawing/2014/main" id="{37D15AC1-E822-F1BA-1F44-B6857C8FBE2B}"/>
              </a:ext>
            </a:extLst>
          </p:cNvPr>
          <p:cNvPicPr>
            <a:picLocks noChangeAspect="1"/>
          </p:cNvPicPr>
          <p:nvPr/>
        </p:nvPicPr>
        <p:blipFill>
          <a:blip r:embed="rId5"/>
          <a:stretch>
            <a:fillRect/>
          </a:stretch>
        </p:blipFill>
        <p:spPr>
          <a:xfrm>
            <a:off x="7831408" y="3802592"/>
            <a:ext cx="3489404" cy="3045824"/>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A84D9522-E4E3-0B67-834C-8B2979DB56C9}"/>
              </a:ext>
            </a:extLst>
          </p:cNvPr>
          <p:cNvPicPr>
            <a:picLocks noChangeAspect="1"/>
          </p:cNvPicPr>
          <p:nvPr/>
        </p:nvPicPr>
        <p:blipFill>
          <a:blip r:embed="rId6"/>
          <a:stretch>
            <a:fillRect/>
          </a:stretch>
        </p:blipFill>
        <p:spPr>
          <a:xfrm>
            <a:off x="6269833" y="829100"/>
            <a:ext cx="5928119" cy="2909829"/>
          </a:xfrm>
          <a:prstGeom prst="rect">
            <a:avLst/>
          </a:prstGeom>
        </p:spPr>
      </p:pic>
      <p:sp>
        <p:nvSpPr>
          <p:cNvPr id="9" name="TextBox 8">
            <a:extLst>
              <a:ext uri="{FF2B5EF4-FFF2-40B4-BE49-F238E27FC236}">
                <a16:creationId xmlns:a16="http://schemas.microsoft.com/office/drawing/2014/main" id="{920A55CC-5E3B-B043-03F6-3DDFEF13F745}"/>
              </a:ext>
            </a:extLst>
          </p:cNvPr>
          <p:cNvSpPr txBox="1"/>
          <p:nvPr/>
        </p:nvSpPr>
        <p:spPr>
          <a:xfrm>
            <a:off x="142597" y="1411219"/>
            <a:ext cx="592811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rgbClr val="FF0000"/>
                </a:solidFill>
                <a:ea typeface="Calibri"/>
                <a:cs typeface="Calibri"/>
              </a:rPr>
              <a:t>==&gt;</a:t>
            </a:r>
            <a:r>
              <a:rPr lang="en-GB" sz="2000" b="1">
                <a:ea typeface="Calibri"/>
                <a:cs typeface="Calibri"/>
              </a:rPr>
              <a:t> </a:t>
            </a:r>
            <a:r>
              <a:rPr lang="en-GB" sz="2000">
                <a:ea typeface="Calibri"/>
                <a:cs typeface="Calibri"/>
              </a:rPr>
              <a:t>Positive trend in people being protected with AA</a:t>
            </a:r>
          </a:p>
          <a:p>
            <a:r>
              <a:rPr lang="en-GB" sz="2000" b="1">
                <a:solidFill>
                  <a:srgbClr val="FF0000"/>
                </a:solidFill>
                <a:ea typeface="Calibri"/>
                <a:cs typeface="Calibri"/>
              </a:rPr>
              <a:t>==&gt; </a:t>
            </a:r>
            <a:r>
              <a:rPr lang="en-GB" sz="2000">
                <a:ea typeface="Calibri"/>
                <a:cs typeface="Calibri"/>
              </a:rPr>
              <a:t>Flood, drought and Heatwave hazards are mainly targeted in the Sahel </a:t>
            </a:r>
          </a:p>
          <a:p>
            <a:r>
              <a:rPr lang="en-GB" sz="2000" b="1">
                <a:solidFill>
                  <a:srgbClr val="FF0000"/>
                </a:solidFill>
                <a:ea typeface="Calibri"/>
                <a:cs typeface="Calibri"/>
              </a:rPr>
              <a:t>==&gt;</a:t>
            </a:r>
            <a:r>
              <a:rPr lang="en-GB" sz="2000">
                <a:ea typeface="Calibri"/>
                <a:cs typeface="Calibri"/>
              </a:rPr>
              <a:t> Activation is still a challenge in Africa: Coordination and triggering mechanisms </a:t>
            </a:r>
          </a:p>
          <a:p>
            <a:r>
              <a:rPr lang="en-GB" sz="2000" b="1">
                <a:solidFill>
                  <a:srgbClr val="FF0000"/>
                </a:solidFill>
                <a:ea typeface="Calibri"/>
                <a:cs typeface="Calibri"/>
              </a:rPr>
              <a:t>==&gt;</a:t>
            </a:r>
            <a:r>
              <a:rPr lang="en-GB" sz="2000">
                <a:ea typeface="Calibri"/>
                <a:cs typeface="Calibri"/>
              </a:rPr>
              <a:t> Some health-related framework under development</a:t>
            </a:r>
          </a:p>
        </p:txBody>
      </p:sp>
    </p:spTree>
    <p:extLst>
      <p:ext uri="{BB962C8B-B14F-4D97-AF65-F5344CB8AC3E}">
        <p14:creationId xmlns:p14="http://schemas.microsoft.com/office/powerpoint/2010/main" val="68715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2B327-3EE5-BEE4-6D19-F3A257949BCE}"/>
            </a:ext>
          </a:extLst>
        </p:cNvPr>
        <p:cNvGrpSpPr/>
        <p:nvPr/>
      </p:nvGrpSpPr>
      <p:grpSpPr>
        <a:xfrm>
          <a:off x="0" y="0"/>
          <a:ext cx="0" cy="0"/>
          <a:chOff x="0" y="0"/>
          <a:chExt cx="0" cy="0"/>
        </a:xfrm>
      </p:grpSpPr>
      <p:pic>
        <p:nvPicPr>
          <p:cNvPr id="9" name="Google Shape;141;p2">
            <a:extLst>
              <a:ext uri="{FF2B5EF4-FFF2-40B4-BE49-F238E27FC236}">
                <a16:creationId xmlns:a16="http://schemas.microsoft.com/office/drawing/2014/main" id="{79C07562-F491-34A4-EE77-781591DF1C98}"/>
              </a:ext>
            </a:extLst>
          </p:cNvPr>
          <p:cNvPicPr preferRelativeResize="0"/>
          <p:nvPr/>
        </p:nvPicPr>
        <p:blipFill rotWithShape="1">
          <a:blip r:embed="rId3">
            <a:alphaModFix/>
          </a:blip>
          <a:srcRect/>
          <a:stretch/>
        </p:blipFill>
        <p:spPr>
          <a:xfrm>
            <a:off x="10070934" y="5836653"/>
            <a:ext cx="2121066" cy="825572"/>
          </a:xfrm>
          <a:prstGeom prst="rect">
            <a:avLst/>
          </a:prstGeom>
          <a:noFill/>
          <a:ln>
            <a:noFill/>
          </a:ln>
        </p:spPr>
      </p:pic>
      <p:sp>
        <p:nvSpPr>
          <p:cNvPr id="4" name="TextBox 3">
            <a:extLst>
              <a:ext uri="{FF2B5EF4-FFF2-40B4-BE49-F238E27FC236}">
                <a16:creationId xmlns:a16="http://schemas.microsoft.com/office/drawing/2014/main" id="{90E6A225-9F3D-BC86-AD8C-3798624593F3}"/>
              </a:ext>
            </a:extLst>
          </p:cNvPr>
          <p:cNvSpPr txBox="1"/>
          <p:nvPr/>
        </p:nvSpPr>
        <p:spPr>
          <a:xfrm>
            <a:off x="1225935" y="1714327"/>
            <a:ext cx="7785100" cy="1938992"/>
          </a:xfrm>
          <a:prstGeom prst="rect">
            <a:avLst/>
          </a:prstGeom>
          <a:noFill/>
        </p:spPr>
        <p:txBody>
          <a:bodyPr wrap="square" rtlCol="0">
            <a:spAutoFit/>
          </a:bodyPr>
          <a:lstStyle/>
          <a:p>
            <a:pPr algn="ctr"/>
            <a:r>
              <a:rPr lang="en-GB" sz="3600" b="1" dirty="0"/>
              <a:t>Anticipatory Action for Epidemics</a:t>
            </a:r>
          </a:p>
          <a:p>
            <a:pPr algn="ctr"/>
            <a:r>
              <a:rPr lang="en-GB" sz="2800" b="1" dirty="0">
                <a:solidFill>
                  <a:srgbClr val="FF0000"/>
                </a:solidFill>
              </a:rPr>
              <a:t>Red Cross Red Crescent Movement</a:t>
            </a:r>
          </a:p>
          <a:p>
            <a:pPr algn="ctr"/>
            <a:endParaRPr lang="en-GB" sz="2800" b="1" dirty="0">
              <a:solidFill>
                <a:srgbClr val="FF0000"/>
              </a:solidFill>
            </a:endParaRPr>
          </a:p>
          <a:p>
            <a:pPr algn="ctr"/>
            <a:endParaRPr lang="en-GB" sz="2800" b="1" dirty="0">
              <a:solidFill>
                <a:srgbClr val="FF0000"/>
              </a:solidFill>
            </a:endParaRPr>
          </a:p>
        </p:txBody>
      </p:sp>
      <p:pic>
        <p:nvPicPr>
          <p:cNvPr id="7" name="Picture 6" descr="A close-up of a painting&#10;&#10;Description automatically generated">
            <a:extLst>
              <a:ext uri="{FF2B5EF4-FFF2-40B4-BE49-F238E27FC236}">
                <a16:creationId xmlns:a16="http://schemas.microsoft.com/office/drawing/2014/main" id="{C6FEE93E-B169-B28B-9F30-F87DBB6308AA}"/>
              </a:ext>
            </a:extLst>
          </p:cNvPr>
          <p:cNvPicPr>
            <a:picLocks noChangeAspect="1"/>
          </p:cNvPicPr>
          <p:nvPr/>
        </p:nvPicPr>
        <p:blipFill>
          <a:blip r:embed="rId4"/>
          <a:stretch>
            <a:fillRect/>
          </a:stretch>
        </p:blipFill>
        <p:spPr>
          <a:xfrm>
            <a:off x="0" y="-3413"/>
            <a:ext cx="12199937" cy="1499075"/>
          </a:xfrm>
          <a:prstGeom prst="rect">
            <a:avLst/>
          </a:prstGeom>
        </p:spPr>
      </p:pic>
      <p:pic>
        <p:nvPicPr>
          <p:cNvPr id="2" name="Picture 1" descr="A person giving a child a vaccination&#10;&#10;AI-generated content may be incorrect.">
            <a:extLst>
              <a:ext uri="{FF2B5EF4-FFF2-40B4-BE49-F238E27FC236}">
                <a16:creationId xmlns:a16="http://schemas.microsoft.com/office/drawing/2014/main" id="{4383F6FC-ABDE-73C0-CD4D-8A64AA018950}"/>
              </a:ext>
            </a:extLst>
          </p:cNvPr>
          <p:cNvPicPr>
            <a:picLocks noChangeAspect="1"/>
          </p:cNvPicPr>
          <p:nvPr/>
        </p:nvPicPr>
        <p:blipFill>
          <a:blip r:embed="rId5"/>
          <a:stretch>
            <a:fillRect/>
          </a:stretch>
        </p:blipFill>
        <p:spPr>
          <a:xfrm>
            <a:off x="645145" y="3146747"/>
            <a:ext cx="2836274" cy="3691329"/>
          </a:xfrm>
          <a:prstGeom prst="rect">
            <a:avLst/>
          </a:prstGeom>
        </p:spPr>
      </p:pic>
      <p:pic>
        <p:nvPicPr>
          <p:cNvPr id="3" name="Picture 2" descr="A group of people standing around a wall&#10;&#10;AI-generated content may be incorrect.">
            <a:extLst>
              <a:ext uri="{FF2B5EF4-FFF2-40B4-BE49-F238E27FC236}">
                <a16:creationId xmlns:a16="http://schemas.microsoft.com/office/drawing/2014/main" id="{A02F01DE-B5EC-D198-C66C-F7E6EFF61803}"/>
              </a:ext>
            </a:extLst>
          </p:cNvPr>
          <p:cNvPicPr>
            <a:picLocks noChangeAspect="1"/>
          </p:cNvPicPr>
          <p:nvPr/>
        </p:nvPicPr>
        <p:blipFill>
          <a:blip r:embed="rId6"/>
          <a:stretch>
            <a:fillRect/>
          </a:stretch>
        </p:blipFill>
        <p:spPr>
          <a:xfrm>
            <a:off x="4626097" y="3318075"/>
            <a:ext cx="3885072" cy="3347014"/>
          </a:xfrm>
          <a:prstGeom prst="rect">
            <a:avLst/>
          </a:prstGeom>
        </p:spPr>
      </p:pic>
      <p:pic>
        <p:nvPicPr>
          <p:cNvPr id="5" name="Picture 4" descr="A blue paper with black text&#10;&#10;AI-generated content may be incorrect.">
            <a:extLst>
              <a:ext uri="{FF2B5EF4-FFF2-40B4-BE49-F238E27FC236}">
                <a16:creationId xmlns:a16="http://schemas.microsoft.com/office/drawing/2014/main" id="{68F984BB-10F2-3B08-1E30-3B771C2D8156}"/>
              </a:ext>
            </a:extLst>
          </p:cNvPr>
          <p:cNvPicPr>
            <a:picLocks noChangeAspect="1"/>
          </p:cNvPicPr>
          <p:nvPr/>
        </p:nvPicPr>
        <p:blipFill>
          <a:blip r:embed="rId7"/>
          <a:stretch>
            <a:fillRect/>
          </a:stretch>
        </p:blipFill>
        <p:spPr>
          <a:xfrm>
            <a:off x="9196654" y="1716912"/>
            <a:ext cx="2730489" cy="3877520"/>
          </a:xfrm>
          <a:prstGeom prst="rect">
            <a:avLst/>
          </a:prstGeom>
        </p:spPr>
      </p:pic>
    </p:spTree>
    <p:extLst>
      <p:ext uri="{BB962C8B-B14F-4D97-AF65-F5344CB8AC3E}">
        <p14:creationId xmlns:p14="http://schemas.microsoft.com/office/powerpoint/2010/main" val="40753464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8148</TotalTime>
  <Words>1226</Words>
  <Application>Microsoft Macintosh PowerPoint</Application>
  <PresentationFormat>Widescreen</PresentationFormat>
  <Paragraphs>115</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pplxSerif</vt:lpstr>
      <vt:lpstr>Times</vt:lpstr>
      <vt:lpstr>Times New Roman</vt:lpstr>
      <vt:lpstr>WordVisi_MSFontService</vt:lpstr>
      <vt:lpstr>Office Theme</vt:lpstr>
      <vt:lpstr>PowerPoint Presentation</vt:lpstr>
      <vt:lpstr>AGENDA</vt:lpstr>
      <vt:lpstr>PowerPoint Presentation</vt:lpstr>
      <vt:lpstr>Climate Centre -Health Team Work </vt:lpstr>
      <vt:lpstr>PowerPoint Presentation</vt:lpstr>
      <vt:lpstr>PowerPoint Presentation</vt:lpstr>
      <vt:lpstr>Institutionalising the use of early warnings:  Anticipatory Action</vt:lpstr>
      <vt:lpstr>Anticipatory Action in 2024 in numbers</vt:lpstr>
      <vt:lpstr>PowerPoint Presentation</vt:lpstr>
      <vt:lpstr>PowerPoint Presentation</vt:lpstr>
      <vt:lpstr> Meningitis EWS Feasibility study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NSHIMIRIMANA Godefroy</cp:lastModifiedBy>
  <cp:revision>261</cp:revision>
  <dcterms:created xsi:type="dcterms:W3CDTF">2026-02-24T13:42:50Z</dcterms:created>
  <dcterms:modified xsi:type="dcterms:W3CDTF">2026-03-02T08:24:14Z</dcterms:modified>
</cp:coreProperties>
</file>