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9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51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06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6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19" Type="http://schemas.openxmlformats.org/officeDocument/2006/relationships/image" Target="../media/image4.jpe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9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25.pn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image" Target="../media/image124.png"/><Relationship Id="rId4" Type="http://schemas.openxmlformats.org/officeDocument/2006/relationships/image" Target="../media/image120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.jpe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2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4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4.jpeg"/><Relationship Id="rId5" Type="http://schemas.openxmlformats.org/officeDocument/2006/relationships/image" Target="../media/image62.png"/><Relationship Id="rId10" Type="http://schemas.openxmlformats.org/officeDocument/2006/relationships/image" Target="../media/image20.png"/><Relationship Id="rId4" Type="http://schemas.openxmlformats.org/officeDocument/2006/relationships/image" Target="../media/image61.png"/><Relationship Id="rId9" Type="http://schemas.openxmlformats.org/officeDocument/2006/relationships/image" Target="../media/image33.png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21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8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21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9.jpeg"/><Relationship Id="rId5" Type="http://schemas.openxmlformats.org/officeDocument/2006/relationships/image" Target="../media/image104.png"/><Relationship Id="rId10" Type="http://schemas.openxmlformats.org/officeDocument/2006/relationships/image" Target="../media/image21.png"/><Relationship Id="rId4" Type="http://schemas.openxmlformats.org/officeDocument/2006/relationships/image" Target="../media/image103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66534">
              <a:alpha val="8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8965298" y="9427"/>
            <a:ext cx="4067251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6503" y="226503"/>
            <a:ext cx="1910449" cy="1910449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5227" y="285227"/>
            <a:ext cx="1733768" cy="1733768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9088222" y="4620955"/>
            <a:ext cx="2373781" cy="770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SCHADRACK SENEZA</a:t>
            </a:r>
          </a:p>
          <a:p>
            <a:pPr marL="0" indent="0" algn="r"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M&amp;E OFFICER 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Shape 4"/>
          <p:cNvSpPr/>
          <p:nvPr/>
        </p:nvSpPr>
        <p:spPr>
          <a:xfrm>
            <a:off x="609905" y="2288743"/>
            <a:ext cx="75895" cy="2495398"/>
          </a:xfrm>
          <a:prstGeom prst="rect">
            <a:avLst/>
          </a:prstGeom>
          <a:solidFill>
            <a:srgbClr val="EAB308"/>
          </a:solidFill>
          <a:ln w="12700">
            <a:solidFill>
              <a:srgbClr val="EAB308">
                <a:alpha val="0"/>
              </a:srgbClr>
            </a:solidFill>
            <a:prstDash val="solid"/>
          </a:ln>
        </p:spPr>
      </p:sp>
      <p:sp>
        <p:nvSpPr>
          <p:cNvPr id="11" name="Text 5"/>
          <p:cNvSpPr txBox="1"/>
          <p:nvPr/>
        </p:nvSpPr>
        <p:spPr>
          <a:xfrm>
            <a:off x="990295" y="2364638"/>
            <a:ext cx="107067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kern="0" spc="38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User Information Platform (UIP)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990295" y="2745943"/>
            <a:ext cx="5919552" cy="13908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Needs in Climate</a:t>
            </a:r>
            <a:endParaRPr lang="en-US" sz="4500" dirty="0"/>
          </a:p>
          <a:p>
            <a:pPr marL="0" indent="0" algn="l">
              <a:buNone/>
            </a:pPr>
            <a:r>
              <a:rPr lang="en-US" sz="45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Information Services </a:t>
            </a:r>
            <a:endParaRPr lang="en-US" sz="4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95" y="4402836"/>
            <a:ext cx="1543507" cy="26700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90295" y="4402836"/>
            <a:ext cx="1543507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52" dirty="0">
                <a:solidFill>
                  <a:srgbClr val="14532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 Launch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2677363" y="4364431"/>
            <a:ext cx="604875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WISER-PASS Project Kick-off Meeting</a:t>
            </a:r>
            <a:endParaRPr lang="en-US" sz="2200" dirty="0"/>
          </a:p>
        </p:txBody>
      </p:sp>
      <p:sp>
        <p:nvSpPr>
          <p:cNvPr id="16" name="Shape 9"/>
          <p:cNvSpPr/>
          <p:nvPr/>
        </p:nvSpPr>
        <p:spPr>
          <a:xfrm>
            <a:off x="609905" y="5395874"/>
            <a:ext cx="10972800" cy="9144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7" name="Shape 10"/>
          <p:cNvSpPr/>
          <p:nvPr/>
        </p:nvSpPr>
        <p:spPr>
          <a:xfrm>
            <a:off x="609905" y="5710428"/>
            <a:ext cx="400507" cy="543154"/>
          </a:xfrm>
          <a:prstGeom prst="roundRect">
            <a:avLst>
              <a:gd name="adj" fmla="val 228311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Text 11"/>
          <p:cNvSpPr txBox="1"/>
          <p:nvPr/>
        </p:nvSpPr>
        <p:spPr>
          <a:xfrm>
            <a:off x="1162202" y="5750662"/>
            <a:ext cx="225856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Date</a:t>
            </a:r>
            <a:endParaRPr lang="en-US" sz="900" dirty="0"/>
          </a:p>
        </p:txBody>
      </p:sp>
      <p:sp>
        <p:nvSpPr>
          <p:cNvPr id="19" name="Text 12"/>
          <p:cNvSpPr txBox="1"/>
          <p:nvPr/>
        </p:nvSpPr>
        <p:spPr>
          <a:xfrm>
            <a:off x="1162202" y="5940857"/>
            <a:ext cx="258500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Thursday, February 26, 2026</a:t>
            </a:r>
            <a:endParaRPr lang="en-US" sz="1300" dirty="0"/>
          </a:p>
        </p:txBody>
      </p:sp>
      <p:sp>
        <p:nvSpPr>
          <p:cNvPr id="20" name="Shape 13"/>
          <p:cNvSpPr/>
          <p:nvPr/>
        </p:nvSpPr>
        <p:spPr>
          <a:xfrm>
            <a:off x="3788359" y="5710428"/>
            <a:ext cx="371246" cy="543154"/>
          </a:xfrm>
          <a:prstGeom prst="roundRect">
            <a:avLst>
              <a:gd name="adj" fmla="val 246306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1" name="Text 14"/>
          <p:cNvSpPr txBox="1"/>
          <p:nvPr/>
        </p:nvSpPr>
        <p:spPr>
          <a:xfrm>
            <a:off x="4312310" y="5750662"/>
            <a:ext cx="97200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Location</a:t>
            </a:r>
            <a:endParaRPr lang="en-US" sz="900" dirty="0"/>
          </a:p>
        </p:txBody>
      </p:sp>
      <p:sp>
        <p:nvSpPr>
          <p:cNvPr id="22" name="Text 15"/>
          <p:cNvSpPr txBox="1"/>
          <p:nvPr/>
        </p:nvSpPr>
        <p:spPr>
          <a:xfrm>
            <a:off x="4312310" y="5940857"/>
            <a:ext cx="106527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Lomé, Togo</a:t>
            </a:r>
            <a:endParaRPr lang="en-US" sz="1300" dirty="0"/>
          </a:p>
        </p:txBody>
      </p:sp>
      <p:sp>
        <p:nvSpPr>
          <p:cNvPr id="23" name="Text 16"/>
          <p:cNvSpPr txBox="1"/>
          <p:nvPr/>
        </p:nvSpPr>
        <p:spPr>
          <a:xfrm>
            <a:off x="9088222" y="6057900"/>
            <a:ext cx="296997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6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 2026 Pan African Farmers' Organization</a:t>
            </a:r>
            <a:endParaRPr lang="en-US" sz="100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rcRect t="-17952" b="-17952"/>
          <a:stretch/>
        </p:blipFill>
        <p:spPr>
          <a:xfrm>
            <a:off x="724205" y="5824728"/>
            <a:ext cx="171907" cy="267005"/>
          </a:xfrm>
          <a:prstGeom prst="rect">
            <a:avLst/>
          </a:prstGeom>
        </p:spPr>
      </p:pic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9"/>
          <a:srcRect t="-20193" b="-20193"/>
          <a:stretch/>
        </p:blipFill>
        <p:spPr>
          <a:xfrm>
            <a:off x="3902659" y="5824728"/>
            <a:ext cx="142646" cy="267005"/>
          </a:xfrm>
          <a:prstGeom prst="rect">
            <a:avLst/>
          </a:prstGeom>
        </p:spPr>
      </p:pic>
      <p:sp>
        <p:nvSpPr>
          <p:cNvPr id="26" name="Text 17"/>
          <p:cNvSpPr txBox="1"/>
          <p:nvPr/>
        </p:nvSpPr>
        <p:spPr>
          <a:xfrm>
            <a:off x="6919192" y="4220447"/>
            <a:ext cx="4305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kern="0" spc="105" dirty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Presented by</a:t>
            </a:r>
            <a:endParaRPr lang="en-US" sz="1000" dirty="0"/>
          </a:p>
        </p:txBody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10"/>
          <a:srcRect l="-208" r="-208"/>
          <a:stretch/>
        </p:blipFill>
        <p:spPr>
          <a:xfrm>
            <a:off x="0" y="6782105"/>
            <a:ext cx="2438705" cy="758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82" y="-14449"/>
            <a:ext cx="3800213" cy="2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914400"/>
            <a:ext cx="12191695" cy="59436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11" r="-11"/>
          <a:stretch/>
        </p:blipFill>
        <p:spPr>
          <a:xfrm>
            <a:off x="381305" y="1295705"/>
            <a:ext cx="11430000" cy="133319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0972800" y="1295705"/>
            <a:ext cx="1218895" cy="1333195"/>
          </a:xfrm>
          <a:prstGeom prst="rect">
            <a:avLst/>
          </a:prstGeom>
          <a:solidFill>
            <a:srgbClr val="FEFCE8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 t="-400" b="-400"/>
          <a:stretch/>
        </p:blipFill>
        <p:spPr>
          <a:xfrm>
            <a:off x="1524305" y="3581705"/>
            <a:ext cx="9144000" cy="38405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524305"/>
            <a:ext cx="1162202" cy="22860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5800" y="1524305"/>
            <a:ext cx="1162202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854D0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Strategic Goal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85800" y="1790395"/>
            <a:ext cx="560710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From </a:t>
            </a:r>
            <a:r>
              <a:rPr lang="en-US" sz="2200" b="1" dirty="0" smtClean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Forecasts </a:t>
            </a:r>
            <a:r>
              <a:rPr lang="en-US" sz="2200" b="1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 </a:t>
            </a:r>
            <a:r>
              <a:rPr lang="en-US" sz="2200" b="1" dirty="0" smtClean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Solutions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85800" y="2072947"/>
            <a:ext cx="6797650" cy="327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Transforming climate data into actionable resilience for African agriculture</a:t>
            </a: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200" dirty="0"/>
          </a:p>
        </p:txBody>
      </p:sp>
      <p:sp>
        <p:nvSpPr>
          <p:cNvPr id="12" name="Shape 6"/>
          <p:cNvSpPr/>
          <p:nvPr/>
        </p:nvSpPr>
        <p:spPr>
          <a:xfrm>
            <a:off x="11058754" y="1623060"/>
            <a:ext cx="523951" cy="685800"/>
          </a:xfrm>
          <a:prstGeom prst="roundRect">
            <a:avLst>
              <a:gd name="adj" fmla="val 174520"/>
            </a:avLst>
          </a:prstGeom>
          <a:solidFill>
            <a:srgbClr val="FEFC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7"/>
          <a:srcRect l="-5" r="-5"/>
          <a:stretch/>
        </p:blipFill>
        <p:spPr>
          <a:xfrm>
            <a:off x="442112" y="2994659"/>
            <a:ext cx="2164385" cy="3467405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575158" y="3853282"/>
            <a:ext cx="178308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Institutionalize Co-Production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82761" y="4343401"/>
            <a:ext cx="2062014" cy="1362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Embed users (farmers, pastoralists) in NCOFs/RCOFs design and validation processes, moving beyond passive consumption</a:t>
            </a:r>
            <a:r>
              <a:rPr lang="en-US" sz="1000" dirty="0"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845" y="3276295"/>
            <a:ext cx="381305" cy="381305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272845" y="3276295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1200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9"/>
          <a:srcRect l="-2" r="-2"/>
          <a:stretch/>
        </p:blipFill>
        <p:spPr>
          <a:xfrm>
            <a:off x="2697480" y="3073466"/>
            <a:ext cx="2164385" cy="3467405"/>
          </a:xfrm>
          <a:prstGeom prst="rect">
            <a:avLst/>
          </a:prstGeom>
        </p:spPr>
      </p:pic>
      <p:sp>
        <p:nvSpPr>
          <p:cNvPr id="21" name="Text 10"/>
          <p:cNvSpPr txBox="1"/>
          <p:nvPr/>
        </p:nvSpPr>
        <p:spPr>
          <a:xfrm>
            <a:off x="2915032" y="3774518"/>
            <a:ext cx="178308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Invest in Intermediaries</a:t>
            </a:r>
            <a:endParaRPr lang="en-US" sz="1300" dirty="0"/>
          </a:p>
        </p:txBody>
      </p:sp>
      <p:sp>
        <p:nvSpPr>
          <p:cNvPr id="22" name="Text 11"/>
          <p:cNvSpPr txBox="1"/>
          <p:nvPr/>
        </p:nvSpPr>
        <p:spPr>
          <a:xfrm>
            <a:off x="2738628" y="4244646"/>
            <a:ext cx="2213305" cy="17282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Train agricultural extension agents, farmer </a:t>
            </a:r>
            <a:r>
              <a:rPr lang="en-US" sz="1400" dirty="0" smtClean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leaders </a:t>
            </a: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and CBOs to effectively interpret and communicate meteorological info</a:t>
            </a:r>
            <a:r>
              <a:rPr lang="en-US" sz="14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.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9020" y="3276295"/>
            <a:ext cx="381305" cy="381305"/>
          </a:xfrm>
          <a:prstGeom prst="rect">
            <a:avLst/>
          </a:prstGeom>
        </p:spPr>
      </p:pic>
      <p:sp>
        <p:nvSpPr>
          <p:cNvPr id="25" name="Text 12"/>
          <p:cNvSpPr/>
          <p:nvPr/>
        </p:nvSpPr>
        <p:spPr>
          <a:xfrm>
            <a:off x="3589020" y="3276295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1200" dirty="0"/>
          </a:p>
        </p:txBody>
      </p:sp>
      <p:pic>
        <p:nvPicPr>
          <p:cNvPr id="26" name="Image 11" descr="preencoded.png"/>
          <p:cNvPicPr>
            <a:picLocks noChangeAspect="1"/>
          </p:cNvPicPr>
          <p:nvPr/>
        </p:nvPicPr>
        <p:blipFill>
          <a:blip r:embed="rId11"/>
          <a:srcRect l="-2" r="-2"/>
          <a:stretch/>
        </p:blipFill>
        <p:spPr>
          <a:xfrm>
            <a:off x="5013655" y="3010205"/>
            <a:ext cx="2164385" cy="3467405"/>
          </a:xfrm>
          <a:prstGeom prst="rect">
            <a:avLst/>
          </a:prstGeom>
        </p:spPr>
      </p:pic>
      <p:sp>
        <p:nvSpPr>
          <p:cNvPr id="27" name="Text 13"/>
          <p:cNvSpPr txBox="1"/>
          <p:nvPr/>
        </p:nvSpPr>
        <p:spPr>
          <a:xfrm>
            <a:off x="5216954" y="3822939"/>
            <a:ext cx="1783080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Establish Feedback Mechanisms</a:t>
            </a:r>
            <a:endParaRPr lang="en-US" sz="1300" dirty="0"/>
          </a:p>
        </p:txBody>
      </p:sp>
      <p:sp>
        <p:nvSpPr>
          <p:cNvPr id="28" name="Text 14"/>
          <p:cNvSpPr txBox="1"/>
          <p:nvPr/>
        </p:nvSpPr>
        <p:spPr>
          <a:xfrm>
            <a:off x="5155231" y="4343400"/>
            <a:ext cx="1988062" cy="1268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Create clear two-way channels for users to report on forecast accuracy and utility, closing the learning loop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30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5195" y="3276295"/>
            <a:ext cx="381305" cy="381305"/>
          </a:xfrm>
          <a:prstGeom prst="rect">
            <a:avLst/>
          </a:prstGeom>
        </p:spPr>
      </p:pic>
      <p:sp>
        <p:nvSpPr>
          <p:cNvPr id="31" name="Text 15"/>
          <p:cNvSpPr/>
          <p:nvPr/>
        </p:nvSpPr>
        <p:spPr>
          <a:xfrm>
            <a:off x="5905195" y="3276295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1200" dirty="0"/>
          </a:p>
        </p:txBody>
      </p:sp>
      <p:pic>
        <p:nvPicPr>
          <p:cNvPr id="32" name="Image 14" descr="preencoded.png"/>
          <p:cNvPicPr>
            <a:picLocks noChangeAspect="1"/>
          </p:cNvPicPr>
          <p:nvPr/>
        </p:nvPicPr>
        <p:blipFill>
          <a:blip r:embed="rId13"/>
          <a:srcRect l="-2" r="-2"/>
          <a:stretch/>
        </p:blipFill>
        <p:spPr>
          <a:xfrm>
            <a:off x="7330745" y="3010205"/>
            <a:ext cx="2164385" cy="3467405"/>
          </a:xfrm>
          <a:prstGeom prst="rect">
            <a:avLst/>
          </a:prstGeom>
        </p:spPr>
      </p:pic>
      <p:sp>
        <p:nvSpPr>
          <p:cNvPr id="33" name="Text 16"/>
          <p:cNvSpPr txBox="1"/>
          <p:nvPr/>
        </p:nvSpPr>
        <p:spPr>
          <a:xfrm>
            <a:off x="7483450" y="3815792"/>
            <a:ext cx="178308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Prioritize "Last Mile" Delivery</a:t>
            </a:r>
            <a:endParaRPr lang="en-US" sz="1300" dirty="0"/>
          </a:p>
        </p:txBody>
      </p:sp>
      <p:sp>
        <p:nvSpPr>
          <p:cNvPr id="34" name="Text 17"/>
          <p:cNvSpPr txBox="1"/>
          <p:nvPr/>
        </p:nvSpPr>
        <p:spPr>
          <a:xfrm>
            <a:off x="7483450" y="4390949"/>
            <a:ext cx="2101748" cy="1361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Focus on low-tech, high-reach dissemination (radio, SMS, community meetings) for low-connectivity environments</a:t>
            </a:r>
            <a:r>
              <a:rPr lang="en-US" sz="1000" dirty="0"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36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2285" y="3276295"/>
            <a:ext cx="381305" cy="381305"/>
          </a:xfrm>
          <a:prstGeom prst="rect">
            <a:avLst/>
          </a:prstGeom>
        </p:spPr>
      </p:pic>
      <p:sp>
        <p:nvSpPr>
          <p:cNvPr id="37" name="Text 18"/>
          <p:cNvSpPr/>
          <p:nvPr/>
        </p:nvSpPr>
        <p:spPr>
          <a:xfrm>
            <a:off x="8222285" y="3276295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1200" dirty="0"/>
          </a:p>
        </p:txBody>
      </p:sp>
      <p:pic>
        <p:nvPicPr>
          <p:cNvPr id="38" name="Image 17" descr="preencoded.png"/>
          <p:cNvPicPr>
            <a:picLocks noChangeAspect="1"/>
          </p:cNvPicPr>
          <p:nvPr/>
        </p:nvPicPr>
        <p:blipFill>
          <a:blip r:embed="rId15"/>
          <a:srcRect l="-5" r="-5"/>
          <a:stretch/>
        </p:blipFill>
        <p:spPr>
          <a:xfrm>
            <a:off x="9646920" y="3010205"/>
            <a:ext cx="2164385" cy="3467405"/>
          </a:xfrm>
          <a:prstGeom prst="rect">
            <a:avLst/>
          </a:prstGeom>
        </p:spPr>
      </p:pic>
      <p:sp>
        <p:nvSpPr>
          <p:cNvPr id="39" name="Text 19"/>
          <p:cNvSpPr txBox="1"/>
          <p:nvPr/>
        </p:nvSpPr>
        <p:spPr>
          <a:xfrm>
            <a:off x="9840773" y="3867963"/>
            <a:ext cx="178308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Develop Impact-Based Forecasts</a:t>
            </a:r>
            <a:endParaRPr lang="en-US" sz="1300" dirty="0"/>
          </a:p>
        </p:txBody>
      </p:sp>
      <p:sp>
        <p:nvSpPr>
          <p:cNvPr id="40" name="Text 20"/>
          <p:cNvSpPr txBox="1"/>
          <p:nvPr/>
        </p:nvSpPr>
        <p:spPr>
          <a:xfrm>
            <a:off x="9840773" y="4458083"/>
            <a:ext cx="1970532" cy="1294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Move beyond meteorological parameters to sector-specific advisories for agriculture, health, </a:t>
            </a:r>
            <a:r>
              <a:rPr lang="en-US" sz="1400" dirty="0" smtClean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water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42" name="Image 1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38460" y="3276295"/>
            <a:ext cx="381305" cy="381305"/>
          </a:xfrm>
          <a:prstGeom prst="rect">
            <a:avLst/>
          </a:prstGeom>
        </p:spPr>
      </p:pic>
      <p:sp>
        <p:nvSpPr>
          <p:cNvPr id="43" name="Text 21"/>
          <p:cNvSpPr/>
          <p:nvPr/>
        </p:nvSpPr>
        <p:spPr>
          <a:xfrm>
            <a:off x="10538460" y="3276295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sz="1200" dirty="0"/>
          </a:p>
        </p:txBody>
      </p:sp>
      <p:pic>
        <p:nvPicPr>
          <p:cNvPr id="44" name="Image 20" descr="preencoded.png"/>
          <p:cNvPicPr>
            <a:picLocks noChangeAspect="1"/>
          </p:cNvPicPr>
          <p:nvPr/>
        </p:nvPicPr>
        <p:blipFill>
          <a:blip r:embed="rId17"/>
          <a:srcRect t="-1" b="-1"/>
          <a:stretch/>
        </p:blipFill>
        <p:spPr>
          <a:xfrm>
            <a:off x="0" y="0"/>
            <a:ext cx="12191695" cy="914400"/>
          </a:xfrm>
          <a:prstGeom prst="rect">
            <a:avLst/>
          </a:prstGeom>
        </p:spPr>
      </p:pic>
      <p:pic>
        <p:nvPicPr>
          <p:cNvPr id="45" name="Image 21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457200" y="152705"/>
            <a:ext cx="609905" cy="609905"/>
          </a:xfrm>
          <a:prstGeom prst="rect">
            <a:avLst/>
          </a:prstGeom>
        </p:spPr>
      </p:pic>
      <p:pic>
        <p:nvPicPr>
          <p:cNvPr id="46" name="Image 22" descr="preencoded.png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533095" y="228600"/>
            <a:ext cx="457200" cy="457200"/>
          </a:xfrm>
          <a:prstGeom prst="rect">
            <a:avLst/>
          </a:prstGeom>
        </p:spPr>
      </p:pic>
      <p:sp>
        <p:nvSpPr>
          <p:cNvPr id="47" name="Text 22"/>
          <p:cNvSpPr txBox="1"/>
          <p:nvPr/>
        </p:nvSpPr>
        <p:spPr>
          <a:xfrm>
            <a:off x="1295705" y="190195"/>
            <a:ext cx="319125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-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Recommendations</a:t>
            </a:r>
            <a:endParaRPr lang="en-US" sz="2200" dirty="0"/>
          </a:p>
        </p:txBody>
      </p:sp>
      <p:sp>
        <p:nvSpPr>
          <p:cNvPr id="48" name="Text 23"/>
          <p:cNvSpPr txBox="1"/>
          <p:nvPr/>
        </p:nvSpPr>
        <p:spPr>
          <a:xfrm>
            <a:off x="1295705" y="533095"/>
            <a:ext cx="31912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Strengthening the Platform</a:t>
            </a:r>
            <a:endParaRPr lang="en-US" sz="1000" dirty="0"/>
          </a:p>
        </p:txBody>
      </p:sp>
      <p:pic>
        <p:nvPicPr>
          <p:cNvPr id="49" name="Image 23" descr="preencoded.png"/>
          <p:cNvPicPr>
            <a:picLocks noChangeAspect="1"/>
          </p:cNvPicPr>
          <p:nvPr/>
        </p:nvPicPr>
        <p:blipFill>
          <a:blip r:embed="rId20"/>
          <a:srcRect t="-400" b="-400"/>
          <a:stretch/>
        </p:blipFill>
        <p:spPr>
          <a:xfrm>
            <a:off x="10820095" y="533095"/>
            <a:ext cx="914400" cy="38405"/>
          </a:xfrm>
          <a:prstGeom prst="rect">
            <a:avLst/>
          </a:prstGeom>
        </p:spPr>
      </p:pic>
      <p:sp>
        <p:nvSpPr>
          <p:cNvPr id="50" name="Text 24"/>
          <p:cNvSpPr txBox="1"/>
          <p:nvPr/>
        </p:nvSpPr>
        <p:spPr>
          <a:xfrm>
            <a:off x="10455250" y="342900"/>
            <a:ext cx="12810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WISER-PASS PROJECT</a:t>
            </a:r>
            <a:endParaRPr lang="en-US" sz="900" dirty="0"/>
          </a:p>
        </p:txBody>
      </p:sp>
      <p:pic>
        <p:nvPicPr>
          <p:cNvPr id="51" name="Image 24" descr="preencoded.png"/>
          <p:cNvPicPr>
            <a:picLocks noChangeAspect="1"/>
          </p:cNvPicPr>
          <p:nvPr/>
        </p:nvPicPr>
        <p:blipFill>
          <a:blip r:embed="rId21"/>
          <a:srcRect t="-1" b="-1"/>
          <a:stretch/>
        </p:blipFill>
        <p:spPr>
          <a:xfrm>
            <a:off x="0" y="6743700"/>
            <a:ext cx="12191695" cy="1143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937" y="11927"/>
            <a:ext cx="3800213" cy="268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-761695" y="-761695"/>
            <a:ext cx="3657600" cy="3657600"/>
          </a:xfrm>
          <a:prstGeom prst="ellipse">
            <a:avLst/>
          </a:prstGeom>
          <a:solidFill>
            <a:srgbClr val="166534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9372600" y="4038905"/>
            <a:ext cx="2438705" cy="2438705"/>
          </a:xfrm>
          <a:prstGeom prst="ellipse">
            <a:avLst/>
          </a:prstGeom>
          <a:solidFill>
            <a:srgbClr val="EAB308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8656" y="457200"/>
            <a:ext cx="1695298" cy="1695298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33695" y="622757"/>
            <a:ext cx="1610259" cy="1610259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4460443" y="2533802"/>
            <a:ext cx="327721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kern="0" spc="-112" dirty="0">
                <a:solidFill>
                  <a:srgbClr val="14532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Thank You</a:t>
            </a:r>
            <a:endParaRPr lang="en-US" sz="4500" dirty="0"/>
          </a:p>
        </p:txBody>
      </p:sp>
      <p:sp>
        <p:nvSpPr>
          <p:cNvPr id="9" name="Text 4"/>
          <p:cNvSpPr txBox="1"/>
          <p:nvPr/>
        </p:nvSpPr>
        <p:spPr>
          <a:xfrm>
            <a:off x="2857500" y="3258007"/>
            <a:ext cx="6477610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Together, let's transform climate information services to build a resilient future for African agriculture.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t="-400" b="-400"/>
          <a:stretch/>
        </p:blipFill>
        <p:spPr>
          <a:xfrm>
            <a:off x="5639105" y="4334256"/>
            <a:ext cx="914400" cy="38405"/>
          </a:xfrm>
          <a:prstGeom prst="rect">
            <a:avLst/>
          </a:prstGeom>
        </p:spPr>
      </p:pic>
      <p:sp>
        <p:nvSpPr>
          <p:cNvPr id="11" name="Shape 5"/>
          <p:cNvSpPr/>
          <p:nvPr/>
        </p:nvSpPr>
        <p:spPr>
          <a:xfrm>
            <a:off x="5848502" y="4828946"/>
            <a:ext cx="19202" cy="1218895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12" name="Text 6"/>
          <p:cNvSpPr txBox="1"/>
          <p:nvPr/>
        </p:nvSpPr>
        <p:spPr>
          <a:xfrm>
            <a:off x="1714500" y="4905756"/>
            <a:ext cx="36768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b="1" kern="0" spc="34" dirty="0" smtClean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</a:rPr>
              <a:t>PAN AFRICAN FARMERS ORGANIZATION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4418381" y="5238598"/>
            <a:ext cx="1449323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 smtClean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KIGALI</a:t>
            </a:r>
            <a:r>
              <a:rPr lang="en-US" sz="1200" dirty="0" smtClean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RWANDA</a:t>
            </a:r>
            <a:endParaRPr lang="en-US" sz="12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 t="-100" b="-100"/>
          <a:stretch/>
        </p:blipFill>
        <p:spPr>
          <a:xfrm>
            <a:off x="4161892" y="5267401"/>
            <a:ext cx="114300" cy="152705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4418381" y="5514746"/>
            <a:ext cx="10872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February</a:t>
            </a: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2026 </a:t>
            </a:r>
            <a:endParaRPr lang="en-US" sz="12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 t="-43" b="-43"/>
          <a:stretch/>
        </p:blipFill>
        <p:spPr>
          <a:xfrm>
            <a:off x="4208069" y="5553151"/>
            <a:ext cx="133502" cy="152705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6476695" y="4905756"/>
            <a:ext cx="40005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34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Contact Us</a:t>
            </a:r>
            <a:endParaRPr lang="en-US" sz="1300" dirty="0"/>
          </a:p>
        </p:txBody>
      </p:sp>
      <p:sp>
        <p:nvSpPr>
          <p:cNvPr id="18" name="Shape 10"/>
          <p:cNvSpPr/>
          <p:nvPr/>
        </p:nvSpPr>
        <p:spPr>
          <a:xfrm>
            <a:off x="6476695" y="5248656"/>
            <a:ext cx="304495" cy="304495"/>
          </a:xfrm>
          <a:prstGeom prst="ellipse">
            <a:avLst/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9"/>
          <a:srcRect t="-21233" b="-21233"/>
          <a:stretch/>
        </p:blipFill>
        <p:spPr>
          <a:xfrm>
            <a:off x="6562649" y="5305349"/>
            <a:ext cx="133502" cy="190195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6896405" y="5286146"/>
            <a:ext cx="168889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 smtClean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admin@pafo-africa.org</a:t>
            </a:r>
            <a:endParaRPr lang="en-US" sz="1200" dirty="0"/>
          </a:p>
        </p:txBody>
      </p:sp>
      <p:sp>
        <p:nvSpPr>
          <p:cNvPr id="21" name="Shape 12"/>
          <p:cNvSpPr/>
          <p:nvPr/>
        </p:nvSpPr>
        <p:spPr>
          <a:xfrm>
            <a:off x="6476695" y="5667451"/>
            <a:ext cx="304495" cy="304495"/>
          </a:xfrm>
          <a:prstGeom prst="ellipse">
            <a:avLst/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rcRect t="-21233" b="-21233"/>
          <a:stretch/>
        </p:blipFill>
        <p:spPr>
          <a:xfrm>
            <a:off x="6562649" y="5724144"/>
            <a:ext cx="133502" cy="190195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6896405" y="5705856"/>
            <a:ext cx="16550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www.pafo-africa.org</a:t>
            </a:r>
            <a:endParaRPr lang="en-US" sz="1200" dirty="0"/>
          </a:p>
        </p:txBody>
      </p:sp>
      <p:sp>
        <p:nvSpPr>
          <p:cNvPr id="24" name="Shape 14"/>
          <p:cNvSpPr/>
          <p:nvPr/>
        </p:nvSpPr>
        <p:spPr>
          <a:xfrm>
            <a:off x="4914900" y="6657746"/>
            <a:ext cx="476402" cy="476402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057546" y="6801307"/>
            <a:ext cx="190195" cy="190195"/>
          </a:xfrm>
          <a:prstGeom prst="rect">
            <a:avLst/>
          </a:prstGeom>
        </p:spPr>
      </p:pic>
      <p:sp>
        <p:nvSpPr>
          <p:cNvPr id="26" name="Shape 15"/>
          <p:cNvSpPr/>
          <p:nvPr/>
        </p:nvSpPr>
        <p:spPr>
          <a:xfrm>
            <a:off x="5544007" y="6657746"/>
            <a:ext cx="476402" cy="476402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2"/>
          <a:srcRect l="-1923" r="-1923"/>
          <a:stretch/>
        </p:blipFill>
        <p:spPr>
          <a:xfrm>
            <a:off x="5719572" y="6801307"/>
            <a:ext cx="123444" cy="190195"/>
          </a:xfrm>
          <a:prstGeom prst="rect">
            <a:avLst/>
          </a:prstGeom>
        </p:spPr>
      </p:pic>
      <p:sp>
        <p:nvSpPr>
          <p:cNvPr id="28" name="Shape 16"/>
          <p:cNvSpPr/>
          <p:nvPr/>
        </p:nvSpPr>
        <p:spPr>
          <a:xfrm>
            <a:off x="6172200" y="6657746"/>
            <a:ext cx="476402" cy="476402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13"/>
          <a:srcRect l="-1648" r="-1648"/>
          <a:stretch/>
        </p:blipFill>
        <p:spPr>
          <a:xfrm>
            <a:off x="6324905" y="6801307"/>
            <a:ext cx="171907" cy="190195"/>
          </a:xfrm>
          <a:prstGeom prst="rect">
            <a:avLst/>
          </a:prstGeom>
        </p:spPr>
      </p:pic>
      <p:sp>
        <p:nvSpPr>
          <p:cNvPr id="30" name="Shape 17"/>
          <p:cNvSpPr/>
          <p:nvPr/>
        </p:nvSpPr>
        <p:spPr>
          <a:xfrm>
            <a:off x="6801307" y="6657746"/>
            <a:ext cx="476402" cy="476402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4"/>
          <a:srcRect l="-1282" r="-1282"/>
          <a:stretch/>
        </p:blipFill>
        <p:spPr>
          <a:xfrm>
            <a:off x="6929323" y="6801307"/>
            <a:ext cx="219456" cy="190195"/>
          </a:xfrm>
          <a:prstGeom prst="rect">
            <a:avLst/>
          </a:prstGeom>
        </p:spPr>
      </p:pic>
      <p:sp>
        <p:nvSpPr>
          <p:cNvPr id="32" name="Shape 18"/>
          <p:cNvSpPr/>
          <p:nvPr/>
        </p:nvSpPr>
        <p:spPr>
          <a:xfrm>
            <a:off x="0" y="7591349"/>
            <a:ext cx="12191695" cy="495605"/>
          </a:xfrm>
          <a:prstGeom prst="rect">
            <a:avLst/>
          </a:prstGeom>
          <a:solidFill>
            <a:srgbClr val="14532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Text 19"/>
          <p:cNvSpPr txBox="1"/>
          <p:nvPr/>
        </p:nvSpPr>
        <p:spPr>
          <a:xfrm>
            <a:off x="457200" y="7744054"/>
            <a:ext cx="294711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Pan African Farmers' Organization (PAFO)</a:t>
            </a:r>
            <a:endParaRPr lang="en-US" sz="1000" dirty="0"/>
          </a:p>
        </p:txBody>
      </p:sp>
      <p:sp>
        <p:nvSpPr>
          <p:cNvPr id="34" name="Text 20"/>
          <p:cNvSpPr txBox="1"/>
          <p:nvPr/>
        </p:nvSpPr>
        <p:spPr>
          <a:xfrm>
            <a:off x="10122408" y="7744054"/>
            <a:ext cx="192755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6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 2026 All Rights Reserved</a:t>
            </a:r>
            <a:endParaRPr lang="en-US" sz="10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800213" cy="26847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76" y="12269"/>
            <a:ext cx="3800213" cy="268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57200" y="1187806"/>
            <a:ext cx="38405" cy="304495"/>
          </a:xfrm>
          <a:prstGeom prst="rect">
            <a:avLst/>
          </a:prstGeom>
          <a:solidFill>
            <a:srgbClr val="EAB308"/>
          </a:solidFill>
          <a:ln w="12700">
            <a:solidFill>
              <a:srgbClr val="EAB308">
                <a:alpha val="0"/>
              </a:srgbClr>
            </a:solidFill>
            <a:prstDash val="solid"/>
          </a:ln>
        </p:spPr>
      </p:sp>
      <p:sp>
        <p:nvSpPr>
          <p:cNvPr id="5" name="Text 2"/>
          <p:cNvSpPr txBox="1"/>
          <p:nvPr/>
        </p:nvSpPr>
        <p:spPr>
          <a:xfrm>
            <a:off x="648310" y="1187806"/>
            <a:ext cx="6276442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6653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Our Identity</a:t>
            </a:r>
            <a:endParaRPr lang="en-US" sz="1800" dirty="0"/>
          </a:p>
        </p:txBody>
      </p:sp>
      <p:sp>
        <p:nvSpPr>
          <p:cNvPr id="6" name="Text 3"/>
          <p:cNvSpPr txBox="1"/>
          <p:nvPr/>
        </p:nvSpPr>
        <p:spPr>
          <a:xfrm>
            <a:off x="457200" y="1645006"/>
            <a:ext cx="6430061" cy="1114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1300" dirty="0">
                <a:solidFill>
                  <a:srgbClr val="374151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The Pan-African Farmers’ Organization (PAFO) is the highest representative body of African farmers at the continental level. It serves as a unified voice for millions of smallholder farmers, </a:t>
            </a:r>
            <a:r>
              <a:rPr lang="en-US" sz="1300" dirty="0" smtClean="0">
                <a:solidFill>
                  <a:srgbClr val="374151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pastoralists and </a:t>
            </a:r>
            <a:r>
              <a:rPr lang="en-US" sz="1300" dirty="0">
                <a:solidFill>
                  <a:srgbClr val="374151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fisherfolk, facilitating dialogue with continental and international institutions.</a:t>
            </a:r>
            <a:endParaRPr lang="en-US" sz="1300" dirty="0">
              <a:latin typeface="Century" panose="02040604050505020304" pitchFamily="18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l="-11" r="-11"/>
          <a:stretch/>
        </p:blipFill>
        <p:spPr>
          <a:xfrm>
            <a:off x="457200" y="3065069"/>
            <a:ext cx="6349594" cy="1506931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999439" y="3302813"/>
            <a:ext cx="568756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4532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Our Mission </a:t>
            </a:r>
            <a:endParaRPr lang="en-US" sz="1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20192" b="-20192"/>
          <a:stretch/>
        </p:blipFill>
        <p:spPr>
          <a:xfrm>
            <a:off x="694944" y="3302813"/>
            <a:ext cx="190195" cy="267005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694944" y="3684118"/>
            <a:ext cx="5953658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en-US" sz="1300" dirty="0">
                <a:solidFill>
                  <a:srgbClr val="374151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A vibrant, prosperous and sustainable African agriculture that ensures food security and sovereignty, including socio-economic and cultural development.</a:t>
            </a:r>
          </a:p>
        </p:txBody>
      </p:sp>
      <p:sp>
        <p:nvSpPr>
          <p:cNvPr id="11" name="Text 6"/>
          <p:cNvSpPr txBox="1"/>
          <p:nvPr/>
        </p:nvSpPr>
        <p:spPr>
          <a:xfrm>
            <a:off x="457200" y="4876495"/>
            <a:ext cx="64675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6653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Core Functions &amp; Objectives</a:t>
            </a:r>
            <a:endParaRPr lang="en-US" sz="13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7200" y="5333695"/>
            <a:ext cx="152705" cy="152705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724205" y="5308440"/>
            <a:ext cx="51819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74151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Advocacy: Representing farmers' interests in continental and global </a:t>
            </a:r>
            <a:r>
              <a:rPr lang="en-US" sz="1300" dirty="0">
                <a:solidFill>
                  <a:srgbClr val="374151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forums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7200" y="5639105"/>
            <a:ext cx="152705" cy="152705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724205" y="5600700"/>
            <a:ext cx="66870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74151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Partnership Facilitation: Bridging gaps between farmers, technical partners, and financial institutions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7200" y="5943600"/>
            <a:ext cx="152705" cy="152705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724205" y="5905195"/>
            <a:ext cx="60295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74151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Capacity Development: Strengthening member networks to better serve their constituents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7200" y="6248095"/>
            <a:ext cx="152705" cy="152705"/>
          </a:xfrm>
          <a:prstGeom prst="rect">
            <a:avLst/>
          </a:prstGeom>
        </p:spPr>
      </p:pic>
      <p:sp>
        <p:nvSpPr>
          <p:cNvPr id="19" name="Text 10"/>
          <p:cNvSpPr txBox="1"/>
          <p:nvPr/>
        </p:nvSpPr>
        <p:spPr>
          <a:xfrm>
            <a:off x="693115" y="6228892"/>
            <a:ext cx="58777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dirty="0">
                <a:solidFill>
                  <a:srgbClr val="374151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Knowledge Management: Disseminating critical information, including climate services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sp>
        <p:nvSpPr>
          <p:cNvPr id="20" name="Shape 11"/>
          <p:cNvSpPr/>
          <p:nvPr/>
        </p:nvSpPr>
        <p:spPr>
          <a:xfrm>
            <a:off x="7112203" y="768313"/>
            <a:ext cx="5086807" cy="6133795"/>
          </a:xfrm>
          <a:prstGeom prst="rect">
            <a:avLst/>
          </a:prstGeom>
          <a:solidFill>
            <a:srgbClr val="F9FAFB"/>
          </a:solidFill>
          <a:ln/>
        </p:spPr>
      </p:sp>
      <p:sp>
        <p:nvSpPr>
          <p:cNvPr id="21" name="Shape 12"/>
          <p:cNvSpPr/>
          <p:nvPr/>
        </p:nvSpPr>
        <p:spPr>
          <a:xfrm>
            <a:off x="7112203" y="730606"/>
            <a:ext cx="9144" cy="6133795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7"/>
          <a:srcRect t="-26" b="-26"/>
          <a:stretch/>
        </p:blipFill>
        <p:spPr>
          <a:xfrm>
            <a:off x="7502652" y="1394460"/>
            <a:ext cx="2077517" cy="952805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7692847" y="1584655"/>
            <a:ext cx="178125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5803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80M+</a:t>
            </a:r>
            <a:endParaRPr lang="en-US" sz="2200" dirty="0"/>
          </a:p>
        </p:txBody>
      </p:sp>
      <p:sp>
        <p:nvSpPr>
          <p:cNvPr id="24" name="Text 14"/>
          <p:cNvSpPr txBox="1"/>
          <p:nvPr/>
        </p:nvSpPr>
        <p:spPr>
          <a:xfrm>
            <a:off x="7692847" y="1965960"/>
            <a:ext cx="17812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African Farmers</a:t>
            </a:r>
            <a:endParaRPr lang="en-US" sz="90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8"/>
          <a:srcRect t="-8" b="-8"/>
          <a:stretch/>
        </p:blipFill>
        <p:spPr>
          <a:xfrm>
            <a:off x="9732874" y="1394460"/>
            <a:ext cx="2078431" cy="952805"/>
          </a:xfrm>
          <a:prstGeom prst="rect">
            <a:avLst/>
          </a:prstGeom>
        </p:spPr>
      </p:pic>
      <p:sp>
        <p:nvSpPr>
          <p:cNvPr id="26" name="Text 15"/>
          <p:cNvSpPr txBox="1"/>
          <p:nvPr/>
        </p:nvSpPr>
        <p:spPr>
          <a:xfrm>
            <a:off x="9923069" y="1584655"/>
            <a:ext cx="178125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 smtClean="0">
                <a:solidFill>
                  <a:srgbClr val="1F2937"/>
                </a:solidFill>
                <a:latin typeface="Roboto" pitchFamily="34" charset="0"/>
                <a:ea typeface="Roboto" pitchFamily="34" charset="-122"/>
              </a:rPr>
              <a:t>80</a:t>
            </a:r>
            <a:endParaRPr lang="en-US" sz="2200" dirty="0"/>
          </a:p>
        </p:txBody>
      </p:sp>
      <p:sp>
        <p:nvSpPr>
          <p:cNvPr id="27" name="Text 16"/>
          <p:cNvSpPr txBox="1"/>
          <p:nvPr/>
        </p:nvSpPr>
        <p:spPr>
          <a:xfrm>
            <a:off x="9923069" y="1965960"/>
            <a:ext cx="17812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National Orgs</a:t>
            </a:r>
            <a:endParaRPr lang="en-US" sz="900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7"/>
          <a:srcRect t="-26" b="-26"/>
          <a:stretch/>
        </p:blipFill>
        <p:spPr>
          <a:xfrm>
            <a:off x="7502652" y="2499055"/>
            <a:ext cx="2077517" cy="952805"/>
          </a:xfrm>
          <a:prstGeom prst="rect">
            <a:avLst/>
          </a:prstGeom>
        </p:spPr>
      </p:pic>
      <p:sp>
        <p:nvSpPr>
          <p:cNvPr id="29" name="Text 17"/>
          <p:cNvSpPr txBox="1"/>
          <p:nvPr/>
        </p:nvSpPr>
        <p:spPr>
          <a:xfrm>
            <a:off x="7692847" y="2689250"/>
            <a:ext cx="178125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 smtClean="0">
                <a:solidFill>
                  <a:srgbClr val="15803D"/>
                </a:solidFill>
                <a:latin typeface="Roboto" pitchFamily="34" charset="0"/>
                <a:ea typeface="Roboto" pitchFamily="34" charset="-122"/>
              </a:rPr>
              <a:t>50</a:t>
            </a:r>
            <a:endParaRPr lang="en-US" sz="2200" dirty="0"/>
          </a:p>
        </p:txBody>
      </p:sp>
      <p:sp>
        <p:nvSpPr>
          <p:cNvPr id="30" name="Text 18"/>
          <p:cNvSpPr txBox="1"/>
          <p:nvPr/>
        </p:nvSpPr>
        <p:spPr>
          <a:xfrm>
            <a:off x="7692847" y="3070555"/>
            <a:ext cx="17812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Countries</a:t>
            </a:r>
            <a:endParaRPr lang="en-US" sz="900" dirty="0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8"/>
          <a:srcRect t="-8" b="-8"/>
          <a:stretch/>
        </p:blipFill>
        <p:spPr>
          <a:xfrm>
            <a:off x="9732874" y="2499055"/>
            <a:ext cx="2078431" cy="952805"/>
          </a:xfrm>
          <a:prstGeom prst="rect">
            <a:avLst/>
          </a:prstGeom>
        </p:spPr>
      </p:pic>
      <p:sp>
        <p:nvSpPr>
          <p:cNvPr id="32" name="Text 19"/>
          <p:cNvSpPr txBox="1"/>
          <p:nvPr/>
        </p:nvSpPr>
        <p:spPr>
          <a:xfrm>
            <a:off x="9923069" y="2689250"/>
            <a:ext cx="178125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2200" dirty="0"/>
          </a:p>
        </p:txBody>
      </p:sp>
      <p:sp>
        <p:nvSpPr>
          <p:cNvPr id="33" name="Text 20"/>
          <p:cNvSpPr txBox="1"/>
          <p:nvPr/>
        </p:nvSpPr>
        <p:spPr>
          <a:xfrm>
            <a:off x="9923069" y="3070555"/>
            <a:ext cx="17812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Regional Networks</a:t>
            </a:r>
            <a:endParaRPr lang="en-US" sz="900" dirty="0"/>
          </a:p>
        </p:txBody>
      </p:sp>
      <p:pic>
        <p:nvPicPr>
          <p:cNvPr id="34" name="Image 11" descr="preencoded.png"/>
          <p:cNvPicPr>
            <a:picLocks noChangeAspect="1"/>
          </p:cNvPicPr>
          <p:nvPr/>
        </p:nvPicPr>
        <p:blipFill>
          <a:blip r:embed="rId9"/>
          <a:srcRect l="-3" r="-3"/>
          <a:stretch/>
        </p:blipFill>
        <p:spPr>
          <a:xfrm>
            <a:off x="7502652" y="3756355"/>
            <a:ext cx="4308653" cy="1943100"/>
          </a:xfrm>
          <a:prstGeom prst="rect">
            <a:avLst/>
          </a:prstGeom>
        </p:spPr>
      </p:pic>
      <p:sp>
        <p:nvSpPr>
          <p:cNvPr id="35" name="Shape 21"/>
          <p:cNvSpPr/>
          <p:nvPr/>
        </p:nvSpPr>
        <p:spPr>
          <a:xfrm>
            <a:off x="7502652" y="3756355"/>
            <a:ext cx="4315054" cy="342900"/>
          </a:xfrm>
          <a:prstGeom prst="roundRect">
            <a:avLst>
              <a:gd name="adj" fmla="val 88889"/>
            </a:avLst>
          </a:prstGeom>
          <a:solidFill>
            <a:srgbClr val="16653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Text 22"/>
          <p:cNvSpPr txBox="1"/>
          <p:nvPr/>
        </p:nvSpPr>
        <p:spPr>
          <a:xfrm>
            <a:off x="7654442" y="3832250"/>
            <a:ext cx="41248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Founding &amp; Status</a:t>
            </a:r>
            <a:endParaRPr lang="en-US" sz="1000" dirty="0"/>
          </a:p>
        </p:txBody>
      </p:sp>
      <p:sp>
        <p:nvSpPr>
          <p:cNvPr id="37" name="Shape 23"/>
          <p:cNvSpPr/>
          <p:nvPr/>
        </p:nvSpPr>
        <p:spPr>
          <a:xfrm>
            <a:off x="7692847" y="4289450"/>
            <a:ext cx="286207" cy="400507"/>
          </a:xfrm>
          <a:prstGeom prst="roundRect">
            <a:avLst>
              <a:gd name="adj" fmla="val 319489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8" name="Image 12" descr="preencoded.png"/>
          <p:cNvPicPr>
            <a:picLocks noChangeAspect="1"/>
          </p:cNvPicPr>
          <p:nvPr/>
        </p:nvPicPr>
        <p:blipFill>
          <a:blip r:embed="rId10"/>
          <a:srcRect t="-21233" b="-21233"/>
          <a:stretch/>
        </p:blipFill>
        <p:spPr>
          <a:xfrm>
            <a:off x="7768742" y="4366260"/>
            <a:ext cx="133502" cy="190195"/>
          </a:xfrm>
          <a:prstGeom prst="rect">
            <a:avLst/>
          </a:prstGeom>
        </p:spPr>
      </p:pic>
      <p:sp>
        <p:nvSpPr>
          <p:cNvPr id="39" name="Text 24"/>
          <p:cNvSpPr txBox="1"/>
          <p:nvPr/>
        </p:nvSpPr>
        <p:spPr>
          <a:xfrm>
            <a:off x="8093354" y="4289450"/>
            <a:ext cx="19815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Founded</a:t>
            </a:r>
            <a:endParaRPr lang="en-US" sz="900" dirty="0"/>
          </a:p>
        </p:txBody>
      </p:sp>
      <p:sp>
        <p:nvSpPr>
          <p:cNvPr id="40" name="Text 25"/>
          <p:cNvSpPr txBox="1"/>
          <p:nvPr/>
        </p:nvSpPr>
        <p:spPr>
          <a:xfrm>
            <a:off x="8093354" y="4442155"/>
            <a:ext cx="22677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October 2010, Lilongwe, Malawi</a:t>
            </a:r>
            <a:endParaRPr lang="en-US" sz="1000" dirty="0"/>
          </a:p>
        </p:txBody>
      </p:sp>
      <p:sp>
        <p:nvSpPr>
          <p:cNvPr id="41" name="Text 26"/>
          <p:cNvSpPr txBox="1"/>
          <p:nvPr/>
        </p:nvSpPr>
        <p:spPr>
          <a:xfrm>
            <a:off x="8093354" y="4670755"/>
            <a:ext cx="21342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Sponsored by the African Union</a:t>
            </a:r>
            <a:endParaRPr lang="en-US" sz="900" dirty="0"/>
          </a:p>
        </p:txBody>
      </p:sp>
      <p:sp>
        <p:nvSpPr>
          <p:cNvPr id="42" name="Shape 27"/>
          <p:cNvSpPr/>
          <p:nvPr/>
        </p:nvSpPr>
        <p:spPr>
          <a:xfrm>
            <a:off x="7692847" y="4975250"/>
            <a:ext cx="256946" cy="400507"/>
          </a:xfrm>
          <a:prstGeom prst="roundRect">
            <a:avLst>
              <a:gd name="adj" fmla="val 355872"/>
            </a:avLst>
          </a:prstGeom>
          <a:solidFill>
            <a:srgbClr val="FEF9C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3" name="Image 13" descr="preencoded.png"/>
          <p:cNvPicPr>
            <a:picLocks noChangeAspect="1"/>
          </p:cNvPicPr>
          <p:nvPr/>
        </p:nvPicPr>
        <p:blipFill>
          <a:blip r:embed="rId11"/>
          <a:srcRect t="-17826" b="-17826"/>
          <a:stretch/>
        </p:blipFill>
        <p:spPr>
          <a:xfrm>
            <a:off x="7768742" y="5052060"/>
            <a:ext cx="105156" cy="190195"/>
          </a:xfrm>
          <a:prstGeom prst="rect">
            <a:avLst/>
          </a:prstGeom>
        </p:spPr>
      </p:pic>
      <p:sp>
        <p:nvSpPr>
          <p:cNvPr id="44" name="Text 28"/>
          <p:cNvSpPr txBox="1"/>
          <p:nvPr/>
        </p:nvSpPr>
        <p:spPr>
          <a:xfrm>
            <a:off x="8064094" y="4975250"/>
            <a:ext cx="15243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Headquarters</a:t>
            </a:r>
            <a:endParaRPr lang="en-US" sz="900" dirty="0"/>
          </a:p>
        </p:txBody>
      </p:sp>
      <p:sp>
        <p:nvSpPr>
          <p:cNvPr id="45" name="Text 29"/>
          <p:cNvSpPr txBox="1"/>
          <p:nvPr/>
        </p:nvSpPr>
        <p:spPr>
          <a:xfrm>
            <a:off x="8064094" y="5127955"/>
            <a:ext cx="15243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Kigali, Rwanda</a:t>
            </a:r>
            <a:endParaRPr lang="en-US" sz="1000" dirty="0"/>
          </a:p>
        </p:txBody>
      </p:sp>
      <p:sp>
        <p:nvSpPr>
          <p:cNvPr id="46" name="Text 30"/>
          <p:cNvSpPr txBox="1"/>
          <p:nvPr/>
        </p:nvSpPr>
        <p:spPr>
          <a:xfrm>
            <a:off x="8064094" y="5356555"/>
            <a:ext cx="172364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Reg: 001/RGB/19 (Int'l NGO)</a:t>
            </a:r>
            <a:endParaRPr lang="en-US" sz="900" dirty="0"/>
          </a:p>
        </p:txBody>
      </p:sp>
      <p:sp>
        <p:nvSpPr>
          <p:cNvPr id="47" name="Text 31"/>
          <p:cNvSpPr txBox="1"/>
          <p:nvPr/>
        </p:nvSpPr>
        <p:spPr>
          <a:xfrm>
            <a:off x="7445045" y="6003950"/>
            <a:ext cx="44293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166534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"Operating at the heart of African agriculture"</a:t>
            </a:r>
            <a:endParaRPr lang="en-US" sz="1000" dirty="0"/>
          </a:p>
        </p:txBody>
      </p:sp>
      <p:pic>
        <p:nvPicPr>
          <p:cNvPr id="48" name="Image 14" descr="preencoded.png"/>
          <p:cNvPicPr>
            <a:picLocks noChangeAspect="1"/>
          </p:cNvPicPr>
          <p:nvPr/>
        </p:nvPicPr>
        <p:blipFill>
          <a:blip r:embed="rId12"/>
          <a:srcRect t="-1" b="-1"/>
          <a:stretch/>
        </p:blipFill>
        <p:spPr>
          <a:xfrm>
            <a:off x="0" y="6743700"/>
            <a:ext cx="12191695" cy="114300"/>
          </a:xfrm>
          <a:prstGeom prst="rect">
            <a:avLst/>
          </a:prstGeom>
        </p:spPr>
      </p:pic>
      <p:pic>
        <p:nvPicPr>
          <p:cNvPr id="49" name="Image 15" descr="preencoded.png"/>
          <p:cNvPicPr>
            <a:picLocks noChangeAspect="1"/>
          </p:cNvPicPr>
          <p:nvPr/>
        </p:nvPicPr>
        <p:blipFill>
          <a:blip r:embed="rId13"/>
          <a:srcRect l="-29" r="-29"/>
          <a:stretch/>
        </p:blipFill>
        <p:spPr>
          <a:xfrm>
            <a:off x="0" y="0"/>
            <a:ext cx="12191695" cy="730606"/>
          </a:xfrm>
          <a:prstGeom prst="rect">
            <a:avLst/>
          </a:prstGeom>
        </p:spPr>
      </p:pic>
      <p:pic>
        <p:nvPicPr>
          <p:cNvPr id="50" name="Image 16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57200" y="60350"/>
            <a:ext cx="609905" cy="609905"/>
          </a:xfrm>
          <a:prstGeom prst="rect">
            <a:avLst/>
          </a:prstGeom>
        </p:spPr>
      </p:pic>
      <p:pic>
        <p:nvPicPr>
          <p:cNvPr id="51" name="Image 17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33095" y="137160"/>
            <a:ext cx="457200" cy="457200"/>
          </a:xfrm>
          <a:prstGeom prst="rect">
            <a:avLst/>
          </a:prstGeom>
        </p:spPr>
      </p:pic>
      <p:sp>
        <p:nvSpPr>
          <p:cNvPr id="52" name="Text 32"/>
          <p:cNvSpPr txBox="1"/>
          <p:nvPr/>
        </p:nvSpPr>
        <p:spPr>
          <a:xfrm>
            <a:off x="1295705" y="98755"/>
            <a:ext cx="22585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-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About PAFO</a:t>
            </a:r>
            <a:endParaRPr lang="en-US" sz="2200" dirty="0"/>
          </a:p>
        </p:txBody>
      </p:sp>
      <p:sp>
        <p:nvSpPr>
          <p:cNvPr id="53" name="Text 33"/>
          <p:cNvSpPr txBox="1"/>
          <p:nvPr/>
        </p:nvSpPr>
        <p:spPr>
          <a:xfrm>
            <a:off x="1295705" y="441655"/>
            <a:ext cx="258500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Pan-African Farmers’ Organization</a:t>
            </a:r>
            <a:endParaRPr lang="en-US" sz="1000" dirty="0"/>
          </a:p>
        </p:txBody>
      </p:sp>
      <p:pic>
        <p:nvPicPr>
          <p:cNvPr id="54" name="Image 18" descr="preencoded.png"/>
          <p:cNvPicPr>
            <a:picLocks noChangeAspect="1"/>
          </p:cNvPicPr>
          <p:nvPr/>
        </p:nvPicPr>
        <p:blipFill>
          <a:blip r:embed="rId16"/>
          <a:srcRect t="-400" b="-400"/>
          <a:stretch/>
        </p:blipFill>
        <p:spPr>
          <a:xfrm>
            <a:off x="10820095" y="441655"/>
            <a:ext cx="914400" cy="38405"/>
          </a:xfrm>
          <a:prstGeom prst="rect">
            <a:avLst/>
          </a:prstGeom>
        </p:spPr>
      </p:pic>
      <p:sp>
        <p:nvSpPr>
          <p:cNvPr id="55" name="Text 34"/>
          <p:cNvSpPr txBox="1"/>
          <p:nvPr/>
        </p:nvSpPr>
        <p:spPr>
          <a:xfrm>
            <a:off x="10455250" y="251460"/>
            <a:ext cx="12810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WISER-PASS PROJECT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400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28804" y="247345"/>
            <a:ext cx="12191695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t="-3" b="-3"/>
          <a:stretch/>
        </p:blipFill>
        <p:spPr>
          <a:xfrm>
            <a:off x="313711" y="1370685"/>
            <a:ext cx="4699102" cy="358170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466344" y="1723644"/>
            <a:ext cx="438180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</p:sp>
      <p:sp>
        <p:nvSpPr>
          <p:cNvPr id="7" name="Text 3"/>
          <p:cNvSpPr txBox="1"/>
          <p:nvPr/>
        </p:nvSpPr>
        <p:spPr>
          <a:xfrm>
            <a:off x="466344" y="1380744"/>
            <a:ext cx="4496105" cy="2679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6653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Continental Coverage</a:t>
            </a:r>
            <a:endParaRPr lang="en-US" sz="13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rcRect t="-8" b="-8"/>
          <a:stretch/>
        </p:blipFill>
        <p:spPr>
          <a:xfrm>
            <a:off x="304495" y="5029200"/>
            <a:ext cx="4699102" cy="1524305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4394606" y="4419295"/>
            <a:ext cx="1218895" cy="1218895"/>
          </a:xfrm>
          <a:prstGeom prst="ellipse">
            <a:avLst/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Shape 5"/>
          <p:cNvSpPr/>
          <p:nvPr/>
        </p:nvSpPr>
        <p:spPr>
          <a:xfrm>
            <a:off x="-152705" y="6096305"/>
            <a:ext cx="914400" cy="914400"/>
          </a:xfrm>
          <a:prstGeom prst="ellipse">
            <a:avLst/>
          </a:prstGeom>
          <a:solidFill>
            <a:srgbClr val="EAB308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6"/>
          <p:cNvSpPr txBox="1"/>
          <p:nvPr/>
        </p:nvSpPr>
        <p:spPr>
          <a:xfrm>
            <a:off x="5499202" y="1218895"/>
            <a:ext cx="351586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Regional Farmer Networks</a:t>
            </a:r>
            <a:endParaRPr lang="en-US" sz="1800" dirty="0"/>
          </a:p>
        </p:txBody>
      </p:sp>
      <p:sp>
        <p:nvSpPr>
          <p:cNvPr id="13" name="Shape 7"/>
          <p:cNvSpPr/>
          <p:nvPr/>
        </p:nvSpPr>
        <p:spPr>
          <a:xfrm>
            <a:off x="5309006" y="1218895"/>
            <a:ext cx="75895" cy="304495"/>
          </a:xfrm>
          <a:prstGeom prst="roundRect">
            <a:avLst>
              <a:gd name="adj" fmla="val 1204822"/>
            </a:avLst>
          </a:prstGeom>
          <a:solidFill>
            <a:srgbClr val="EAB30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4" name="Text 8"/>
          <p:cNvSpPr txBox="1"/>
          <p:nvPr/>
        </p:nvSpPr>
        <p:spPr>
          <a:xfrm>
            <a:off x="5499202" y="1561795"/>
            <a:ext cx="64675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latin typeface="Roboto" pitchFamily="34" charset="0"/>
                <a:ea typeface="Roboto" pitchFamily="34" charset="-122"/>
                <a:cs typeface="Roboto" pitchFamily="34" charset="-120"/>
              </a:rPr>
              <a:t>PAFO coordinates five autonomous regional networks, each representing national farmer organizations in their respective geographic zones.</a:t>
            </a:r>
            <a:endParaRPr lang="en-US" sz="10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6"/>
          <a:srcRect t="-4" b="-4"/>
          <a:stretch/>
        </p:blipFill>
        <p:spPr>
          <a:xfrm>
            <a:off x="5309006" y="2095805"/>
            <a:ext cx="6502298" cy="914399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202" y="2247595"/>
            <a:ext cx="457200" cy="457200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5499202" y="2247595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FFEDD5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A580C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NORTH</a:t>
            </a:r>
            <a:endParaRPr lang="en-US" sz="900" dirty="0"/>
          </a:p>
        </p:txBody>
      </p:sp>
      <p:sp>
        <p:nvSpPr>
          <p:cNvPr id="18" name="Text 10"/>
          <p:cNvSpPr txBox="1"/>
          <p:nvPr/>
        </p:nvSpPr>
        <p:spPr>
          <a:xfrm>
            <a:off x="6109106" y="2247595"/>
            <a:ext cx="9628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UMNAGRI</a:t>
            </a:r>
            <a:endParaRPr lang="en-US" sz="13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2353" y="2247595"/>
            <a:ext cx="609905" cy="181051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11052353" y="2247595"/>
            <a:ext cx="609905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Maghreb</a:t>
            </a:r>
            <a:endParaRPr lang="en-US" sz="800" dirty="0"/>
          </a:p>
        </p:txBody>
      </p:sp>
      <p:sp>
        <p:nvSpPr>
          <p:cNvPr id="21" name="Text 12"/>
          <p:cNvSpPr txBox="1"/>
          <p:nvPr/>
        </p:nvSpPr>
        <p:spPr>
          <a:xfrm>
            <a:off x="6109106" y="2553005"/>
            <a:ext cx="56674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latin typeface="Roboto" pitchFamily="34" charset="0"/>
                <a:ea typeface="Roboto" pitchFamily="34" charset="-122"/>
                <a:cs typeface="Roboto" pitchFamily="34" charset="-120"/>
              </a:rPr>
              <a:t>Maghrebian and North African Union of Farmers</a:t>
            </a:r>
            <a:endParaRPr lang="en-US" sz="10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9"/>
          <a:srcRect t="-4" b="-4"/>
          <a:stretch/>
        </p:blipFill>
        <p:spPr>
          <a:xfrm>
            <a:off x="5309006" y="3542385"/>
            <a:ext cx="6502298" cy="982066"/>
          </a:xfrm>
          <a:prstGeom prst="rect">
            <a:avLst/>
          </a:prstGeom>
        </p:spPr>
      </p:pic>
      <p:sp>
        <p:nvSpPr>
          <p:cNvPr id="25" name="Text 14"/>
          <p:cNvSpPr/>
          <p:nvPr/>
        </p:nvSpPr>
        <p:spPr>
          <a:xfrm>
            <a:off x="5499202" y="3205103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F3E8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333E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EAST</a:t>
            </a:r>
            <a:endParaRPr lang="en-US" sz="900" dirty="0"/>
          </a:p>
        </p:txBody>
      </p:sp>
      <p:sp>
        <p:nvSpPr>
          <p:cNvPr id="26" name="Text 15"/>
          <p:cNvSpPr txBox="1"/>
          <p:nvPr/>
        </p:nvSpPr>
        <p:spPr>
          <a:xfrm>
            <a:off x="6137708" y="3309626"/>
            <a:ext cx="5431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EAFF</a:t>
            </a:r>
            <a:endParaRPr lang="en-US" sz="1300" dirty="0"/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1594" y="3610051"/>
            <a:ext cx="743407" cy="181051"/>
          </a:xfrm>
          <a:prstGeom prst="rect">
            <a:avLst/>
          </a:prstGeom>
        </p:spPr>
      </p:pic>
      <p:sp>
        <p:nvSpPr>
          <p:cNvPr id="28" name="Text 16"/>
          <p:cNvSpPr/>
          <p:nvPr/>
        </p:nvSpPr>
        <p:spPr>
          <a:xfrm>
            <a:off x="10921594" y="3610051"/>
            <a:ext cx="743407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East Africa</a:t>
            </a:r>
            <a:endParaRPr lang="en-US" sz="800" dirty="0"/>
          </a:p>
        </p:txBody>
      </p:sp>
      <p:sp>
        <p:nvSpPr>
          <p:cNvPr id="29" name="Text 17"/>
          <p:cNvSpPr txBox="1"/>
          <p:nvPr/>
        </p:nvSpPr>
        <p:spPr>
          <a:xfrm>
            <a:off x="6000387" y="3542385"/>
            <a:ext cx="56674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21A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Eastern African Farmers Federation</a:t>
            </a:r>
            <a:endParaRPr lang="en-US" sz="1000" dirty="0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11"/>
          <a:srcRect t="-4" b="-4"/>
          <a:stretch/>
        </p:blipFill>
        <p:spPr>
          <a:xfrm>
            <a:off x="5309006" y="4500677"/>
            <a:ext cx="6502298" cy="1209751"/>
          </a:xfrm>
          <a:prstGeom prst="rect">
            <a:avLst/>
          </a:prstGeom>
        </p:spPr>
      </p:pic>
      <p:sp>
        <p:nvSpPr>
          <p:cNvPr id="33" name="Text 19"/>
          <p:cNvSpPr/>
          <p:nvPr/>
        </p:nvSpPr>
        <p:spPr>
          <a:xfrm>
            <a:off x="5526705" y="4181324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DCFCE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6A34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WEST</a:t>
            </a:r>
            <a:endParaRPr lang="en-US" sz="900" dirty="0"/>
          </a:p>
        </p:txBody>
      </p:sp>
      <p:sp>
        <p:nvSpPr>
          <p:cNvPr id="34" name="Text 20"/>
          <p:cNvSpPr txBox="1"/>
          <p:nvPr/>
        </p:nvSpPr>
        <p:spPr>
          <a:xfrm>
            <a:off x="6233464" y="4219334"/>
            <a:ext cx="7242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ROPPA</a:t>
            </a:r>
            <a:endParaRPr lang="en-US" sz="1300" dirty="0"/>
          </a:p>
        </p:txBody>
      </p:sp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01477" y="4972507"/>
            <a:ext cx="761695" cy="181051"/>
          </a:xfrm>
          <a:prstGeom prst="rect">
            <a:avLst/>
          </a:prstGeom>
        </p:spPr>
      </p:pic>
      <p:sp>
        <p:nvSpPr>
          <p:cNvPr id="36" name="Text 21"/>
          <p:cNvSpPr/>
          <p:nvPr/>
        </p:nvSpPr>
        <p:spPr>
          <a:xfrm>
            <a:off x="10843183" y="4369461"/>
            <a:ext cx="762610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West Africa</a:t>
            </a:r>
            <a:endParaRPr lang="en-US" sz="800" dirty="0"/>
          </a:p>
        </p:txBody>
      </p:sp>
      <p:sp>
        <p:nvSpPr>
          <p:cNvPr id="37" name="Text 22"/>
          <p:cNvSpPr txBox="1"/>
          <p:nvPr/>
        </p:nvSpPr>
        <p:spPr>
          <a:xfrm>
            <a:off x="5983905" y="4626401"/>
            <a:ext cx="595548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6653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Network of Farmers' Organizations &amp; Agricultural Producers of West Africa</a:t>
            </a:r>
            <a:endParaRPr lang="en-US" sz="1000" dirty="0"/>
          </a:p>
        </p:txBody>
      </p:sp>
      <p:pic>
        <p:nvPicPr>
          <p:cNvPr id="39" name="Image 13" descr="preencoded.png"/>
          <p:cNvPicPr>
            <a:picLocks noChangeAspect="1"/>
          </p:cNvPicPr>
          <p:nvPr/>
        </p:nvPicPr>
        <p:blipFill>
          <a:blip r:embed="rId13"/>
          <a:srcRect t="-4" b="-4"/>
          <a:stretch/>
        </p:blipFill>
        <p:spPr>
          <a:xfrm>
            <a:off x="5309006" y="6181344"/>
            <a:ext cx="6502298" cy="909415"/>
          </a:xfrm>
          <a:prstGeom prst="rect">
            <a:avLst/>
          </a:prstGeom>
        </p:spPr>
      </p:pic>
      <p:sp>
        <p:nvSpPr>
          <p:cNvPr id="41" name="Text 24"/>
          <p:cNvSpPr/>
          <p:nvPr/>
        </p:nvSpPr>
        <p:spPr>
          <a:xfrm>
            <a:off x="5461711" y="5109440"/>
            <a:ext cx="522194" cy="501318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CFFAFE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891B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CENTRAL</a:t>
            </a:r>
            <a:endParaRPr lang="en-US" sz="900" dirty="0"/>
          </a:p>
        </p:txBody>
      </p:sp>
      <p:sp>
        <p:nvSpPr>
          <p:cNvPr id="42" name="Text 25"/>
          <p:cNvSpPr txBox="1"/>
          <p:nvPr/>
        </p:nvSpPr>
        <p:spPr>
          <a:xfrm>
            <a:off x="6217004" y="5108893"/>
            <a:ext cx="8485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PROPAC</a:t>
            </a:r>
            <a:endParaRPr lang="en-US" sz="1300" dirty="0"/>
          </a:p>
        </p:txBody>
      </p:sp>
      <p:pic>
        <p:nvPicPr>
          <p:cNvPr id="43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6885" y="6334049"/>
            <a:ext cx="923544" cy="181051"/>
          </a:xfrm>
          <a:prstGeom prst="rect">
            <a:avLst/>
          </a:prstGeom>
        </p:spPr>
      </p:pic>
      <p:sp>
        <p:nvSpPr>
          <p:cNvPr id="44" name="Text 26"/>
          <p:cNvSpPr/>
          <p:nvPr/>
        </p:nvSpPr>
        <p:spPr>
          <a:xfrm>
            <a:off x="10820095" y="5032857"/>
            <a:ext cx="924458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Central Africa</a:t>
            </a:r>
            <a:endParaRPr lang="en-US" sz="800" dirty="0"/>
          </a:p>
        </p:txBody>
      </p:sp>
      <p:sp>
        <p:nvSpPr>
          <p:cNvPr id="45" name="Text 27"/>
          <p:cNvSpPr txBox="1"/>
          <p:nvPr/>
        </p:nvSpPr>
        <p:spPr>
          <a:xfrm>
            <a:off x="6040526" y="5499658"/>
            <a:ext cx="56674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55E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Regional Platform of Farmers' Organizations of Central Africa</a:t>
            </a:r>
            <a:endParaRPr lang="en-US" sz="1000" dirty="0"/>
          </a:p>
        </p:txBody>
      </p:sp>
      <p:sp>
        <p:nvSpPr>
          <p:cNvPr id="49" name="Text 29"/>
          <p:cNvSpPr/>
          <p:nvPr/>
        </p:nvSpPr>
        <p:spPr>
          <a:xfrm>
            <a:off x="5478628" y="5944673"/>
            <a:ext cx="457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FEF9C3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A1620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SOUTH</a:t>
            </a:r>
            <a:endParaRPr lang="en-US" sz="900" dirty="0"/>
          </a:p>
        </p:txBody>
      </p:sp>
      <p:sp>
        <p:nvSpPr>
          <p:cNvPr id="50" name="Text 30"/>
          <p:cNvSpPr txBox="1"/>
          <p:nvPr/>
        </p:nvSpPr>
        <p:spPr>
          <a:xfrm>
            <a:off x="6017402" y="5999336"/>
            <a:ext cx="7050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SACAU</a:t>
            </a:r>
            <a:endParaRPr lang="en-US" sz="1300" dirty="0"/>
          </a:p>
        </p:txBody>
      </p:sp>
      <p:sp>
        <p:nvSpPr>
          <p:cNvPr id="52" name="Text 31"/>
          <p:cNvSpPr/>
          <p:nvPr/>
        </p:nvSpPr>
        <p:spPr>
          <a:xfrm>
            <a:off x="10667484" y="6311347"/>
            <a:ext cx="1000354" cy="18105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Southern Africa</a:t>
            </a:r>
            <a:endParaRPr lang="en-US" sz="800" dirty="0"/>
          </a:p>
        </p:txBody>
      </p:sp>
      <p:sp>
        <p:nvSpPr>
          <p:cNvPr id="53" name="Text 32"/>
          <p:cNvSpPr txBox="1"/>
          <p:nvPr/>
        </p:nvSpPr>
        <p:spPr>
          <a:xfrm>
            <a:off x="6090360" y="6510854"/>
            <a:ext cx="56674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54D0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Southern African Confederation of Agricultural Unions</a:t>
            </a:r>
            <a:endParaRPr lang="en-US" sz="1000" dirty="0"/>
          </a:p>
        </p:txBody>
      </p:sp>
      <p:sp>
        <p:nvSpPr>
          <p:cNvPr id="54" name="Text 33"/>
          <p:cNvSpPr txBox="1"/>
          <p:nvPr/>
        </p:nvSpPr>
        <p:spPr>
          <a:xfrm>
            <a:off x="6109106" y="8229600"/>
            <a:ext cx="562996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900" dirty="0"/>
          </a:p>
        </p:txBody>
      </p:sp>
      <p:pic>
        <p:nvPicPr>
          <p:cNvPr id="56" name="Image 20" descr="preencoded.png"/>
          <p:cNvPicPr>
            <a:picLocks noChangeAspect="1"/>
          </p:cNvPicPr>
          <p:nvPr/>
        </p:nvPicPr>
        <p:blipFill>
          <a:blip r:embed="rId15"/>
          <a:srcRect t="-1" b="-1"/>
          <a:stretch/>
        </p:blipFill>
        <p:spPr>
          <a:xfrm>
            <a:off x="0" y="0"/>
            <a:ext cx="12191695" cy="914400"/>
          </a:xfrm>
          <a:prstGeom prst="rect">
            <a:avLst/>
          </a:prstGeom>
        </p:spPr>
      </p:pic>
      <p:pic>
        <p:nvPicPr>
          <p:cNvPr id="57" name="Image 21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57200" y="152705"/>
            <a:ext cx="609905" cy="609905"/>
          </a:xfrm>
          <a:prstGeom prst="rect">
            <a:avLst/>
          </a:prstGeom>
        </p:spPr>
      </p:pic>
      <p:pic>
        <p:nvPicPr>
          <p:cNvPr id="58" name="Image 22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533095" y="228600"/>
            <a:ext cx="457200" cy="457200"/>
          </a:xfrm>
          <a:prstGeom prst="rect">
            <a:avLst/>
          </a:prstGeom>
        </p:spPr>
      </p:pic>
      <p:sp>
        <p:nvSpPr>
          <p:cNvPr id="59" name="Text 34"/>
          <p:cNvSpPr txBox="1"/>
          <p:nvPr/>
        </p:nvSpPr>
        <p:spPr>
          <a:xfrm>
            <a:off x="1295705" y="190195"/>
            <a:ext cx="298185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-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Membership Base</a:t>
            </a:r>
            <a:endParaRPr lang="en-US" sz="2200" dirty="0"/>
          </a:p>
        </p:txBody>
      </p:sp>
      <p:sp>
        <p:nvSpPr>
          <p:cNvPr id="60" name="Text 35"/>
          <p:cNvSpPr txBox="1"/>
          <p:nvPr/>
        </p:nvSpPr>
        <p:spPr>
          <a:xfrm>
            <a:off x="1295705" y="533095"/>
            <a:ext cx="29818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Regional Networks &amp; Coverage</a:t>
            </a:r>
            <a:endParaRPr lang="en-US" sz="1000" dirty="0"/>
          </a:p>
        </p:txBody>
      </p:sp>
      <p:pic>
        <p:nvPicPr>
          <p:cNvPr id="61" name="Image 23" descr="preencoded.png"/>
          <p:cNvPicPr>
            <a:picLocks noChangeAspect="1"/>
          </p:cNvPicPr>
          <p:nvPr/>
        </p:nvPicPr>
        <p:blipFill>
          <a:blip r:embed="rId18"/>
          <a:srcRect t="-400" b="-400"/>
          <a:stretch/>
        </p:blipFill>
        <p:spPr>
          <a:xfrm>
            <a:off x="10820095" y="533095"/>
            <a:ext cx="914400" cy="38405"/>
          </a:xfrm>
          <a:prstGeom prst="rect">
            <a:avLst/>
          </a:prstGeom>
        </p:spPr>
      </p:pic>
      <p:sp>
        <p:nvSpPr>
          <p:cNvPr id="62" name="Text 36"/>
          <p:cNvSpPr txBox="1"/>
          <p:nvPr/>
        </p:nvSpPr>
        <p:spPr>
          <a:xfrm>
            <a:off x="10455250" y="342900"/>
            <a:ext cx="12810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WISER-PASS PROJECT</a:t>
            </a:r>
            <a:endParaRPr lang="en-US" sz="900" dirty="0"/>
          </a:p>
        </p:txBody>
      </p:sp>
      <p:pic>
        <p:nvPicPr>
          <p:cNvPr id="63" name="Image 24" descr="preencoded.png"/>
          <p:cNvPicPr>
            <a:picLocks noChangeAspect="1"/>
          </p:cNvPicPr>
          <p:nvPr/>
        </p:nvPicPr>
        <p:blipFill>
          <a:blip r:embed="rId19"/>
          <a:srcRect l="-3" r="-3"/>
          <a:stretch/>
        </p:blipFill>
        <p:spPr>
          <a:xfrm>
            <a:off x="466344" y="3476549"/>
            <a:ext cx="1344168" cy="1162202"/>
          </a:xfrm>
          <a:prstGeom prst="rect">
            <a:avLst/>
          </a:prstGeom>
        </p:spPr>
      </p:pic>
      <p:sp>
        <p:nvSpPr>
          <p:cNvPr id="64" name="Text 37"/>
          <p:cNvSpPr txBox="1"/>
          <p:nvPr/>
        </p:nvSpPr>
        <p:spPr>
          <a:xfrm>
            <a:off x="780898" y="3600907"/>
            <a:ext cx="106527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latin typeface="Roboto" pitchFamily="34" charset="0"/>
                <a:ea typeface="Roboto" pitchFamily="34" charset="-122"/>
                <a:cs typeface="Roboto" pitchFamily="34" charset="-120"/>
              </a:rPr>
              <a:t>UMNAGRI</a:t>
            </a:r>
            <a:r>
              <a:rPr lang="en-US" sz="9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(North)</a:t>
            </a:r>
            <a:endParaRPr lang="en-US" sz="900" dirty="0"/>
          </a:p>
        </p:txBody>
      </p:sp>
      <p:sp>
        <p:nvSpPr>
          <p:cNvPr id="65" name="Shape 38"/>
          <p:cNvSpPr/>
          <p:nvPr/>
        </p:nvSpPr>
        <p:spPr>
          <a:xfrm>
            <a:off x="590702" y="3619195"/>
            <a:ext cx="114300" cy="114300"/>
          </a:xfrm>
          <a:prstGeom prst="ellipse">
            <a:avLst/>
          </a:prstGeom>
          <a:solidFill>
            <a:srgbClr val="EA580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6" name="Text 39"/>
          <p:cNvSpPr txBox="1"/>
          <p:nvPr/>
        </p:nvSpPr>
        <p:spPr>
          <a:xfrm>
            <a:off x="780898" y="3791102"/>
            <a:ext cx="8531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latin typeface="Roboto" pitchFamily="34" charset="0"/>
                <a:ea typeface="Roboto" pitchFamily="34" charset="-122"/>
                <a:cs typeface="Roboto" pitchFamily="34" charset="-120"/>
              </a:rPr>
              <a:t>ROPPA</a:t>
            </a:r>
            <a:r>
              <a:rPr lang="en-US" sz="9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(West)</a:t>
            </a:r>
            <a:endParaRPr lang="en-US" sz="900" dirty="0"/>
          </a:p>
        </p:txBody>
      </p:sp>
      <p:sp>
        <p:nvSpPr>
          <p:cNvPr id="67" name="Shape 40"/>
          <p:cNvSpPr/>
          <p:nvPr/>
        </p:nvSpPr>
        <p:spPr>
          <a:xfrm>
            <a:off x="590702" y="3810305"/>
            <a:ext cx="114300" cy="114300"/>
          </a:xfrm>
          <a:prstGeom prst="ellipse">
            <a:avLst/>
          </a:prstGeom>
          <a:solidFill>
            <a:srgbClr val="16A34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8" name="Text 41"/>
          <p:cNvSpPr txBox="1"/>
          <p:nvPr/>
        </p:nvSpPr>
        <p:spPr>
          <a:xfrm>
            <a:off x="780898" y="3981298"/>
            <a:ext cx="10771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latin typeface="Roboto" pitchFamily="34" charset="0"/>
                <a:ea typeface="Roboto" pitchFamily="34" charset="-122"/>
                <a:cs typeface="Roboto" pitchFamily="34" charset="-120"/>
              </a:rPr>
              <a:t>PROPAC (Central)</a:t>
            </a:r>
            <a:endParaRPr lang="en-US" sz="900" dirty="0"/>
          </a:p>
        </p:txBody>
      </p:sp>
      <p:sp>
        <p:nvSpPr>
          <p:cNvPr id="69" name="Shape 42"/>
          <p:cNvSpPr/>
          <p:nvPr/>
        </p:nvSpPr>
        <p:spPr>
          <a:xfrm>
            <a:off x="590702" y="4000500"/>
            <a:ext cx="114300" cy="114300"/>
          </a:xfrm>
          <a:prstGeom prst="ellipse">
            <a:avLst/>
          </a:prstGeom>
          <a:solidFill>
            <a:srgbClr val="0891B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0" name="Text 43"/>
          <p:cNvSpPr txBox="1"/>
          <p:nvPr/>
        </p:nvSpPr>
        <p:spPr>
          <a:xfrm>
            <a:off x="780898" y="4172407"/>
            <a:ext cx="71414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EAFF (East)</a:t>
            </a:r>
            <a:endParaRPr lang="en-US" sz="900" dirty="0"/>
          </a:p>
        </p:txBody>
      </p:sp>
      <p:sp>
        <p:nvSpPr>
          <p:cNvPr id="71" name="Shape 44"/>
          <p:cNvSpPr/>
          <p:nvPr/>
        </p:nvSpPr>
        <p:spPr>
          <a:xfrm>
            <a:off x="590702" y="4190695"/>
            <a:ext cx="114300" cy="114300"/>
          </a:xfrm>
          <a:prstGeom prst="ellipse">
            <a:avLst/>
          </a:prstGeom>
          <a:solidFill>
            <a:srgbClr val="9333E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2" name="Text 45"/>
          <p:cNvSpPr txBox="1"/>
          <p:nvPr/>
        </p:nvSpPr>
        <p:spPr>
          <a:xfrm>
            <a:off x="780898" y="4362602"/>
            <a:ext cx="91897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latin typeface="Roboto" pitchFamily="34" charset="0"/>
                <a:ea typeface="Roboto" pitchFamily="34" charset="-122"/>
                <a:cs typeface="Roboto" pitchFamily="34" charset="-120"/>
              </a:rPr>
              <a:t>SACAU</a:t>
            </a:r>
            <a:r>
              <a:rPr lang="en-US" sz="9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(South)</a:t>
            </a:r>
            <a:endParaRPr lang="en-US" sz="900" dirty="0"/>
          </a:p>
        </p:txBody>
      </p:sp>
      <p:sp>
        <p:nvSpPr>
          <p:cNvPr id="73" name="Shape 46"/>
          <p:cNvSpPr/>
          <p:nvPr/>
        </p:nvSpPr>
        <p:spPr>
          <a:xfrm>
            <a:off x="590702" y="4381805"/>
            <a:ext cx="114300" cy="114300"/>
          </a:xfrm>
          <a:prstGeom prst="ellipse">
            <a:avLst/>
          </a:prstGeom>
          <a:solidFill>
            <a:srgbClr val="CA8A0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4" name="Text 47"/>
          <p:cNvSpPr txBox="1"/>
          <p:nvPr/>
        </p:nvSpPr>
        <p:spPr>
          <a:xfrm>
            <a:off x="533095" y="5286146"/>
            <a:ext cx="43626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FACC1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Organizational Reach</a:t>
            </a:r>
            <a:endParaRPr lang="en-US" sz="1000" dirty="0"/>
          </a:p>
        </p:txBody>
      </p:sp>
      <p:sp>
        <p:nvSpPr>
          <p:cNvPr id="75" name="Text 48"/>
          <p:cNvSpPr txBox="1"/>
          <p:nvPr/>
        </p:nvSpPr>
        <p:spPr>
          <a:xfrm>
            <a:off x="647395" y="5629046"/>
            <a:ext cx="11814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2200" dirty="0"/>
          </a:p>
        </p:txBody>
      </p:sp>
      <p:sp>
        <p:nvSpPr>
          <p:cNvPr id="76" name="Text 49"/>
          <p:cNvSpPr txBox="1"/>
          <p:nvPr/>
        </p:nvSpPr>
        <p:spPr>
          <a:xfrm>
            <a:off x="657454" y="6010351"/>
            <a:ext cx="11622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Regional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Networks</a:t>
            </a:r>
            <a:endParaRPr lang="en-US" sz="1000" dirty="0"/>
          </a:p>
        </p:txBody>
      </p:sp>
      <p:sp>
        <p:nvSpPr>
          <p:cNvPr id="77" name="Shape 50"/>
          <p:cNvSpPr/>
          <p:nvPr/>
        </p:nvSpPr>
        <p:spPr>
          <a:xfrm>
            <a:off x="1941271" y="5629046"/>
            <a:ext cx="9144" cy="666598"/>
          </a:xfrm>
          <a:prstGeom prst="rect">
            <a:avLst/>
          </a:prstGeom>
          <a:solidFill>
            <a:srgbClr val="15803D">
              <a:alpha val="50000"/>
            </a:srgbClr>
          </a:solidFill>
          <a:ln w="12700">
            <a:solidFill>
              <a:srgbClr val="15803D">
                <a:alpha val="0"/>
              </a:srgbClr>
            </a:solidFill>
            <a:prstDash val="solid"/>
          </a:ln>
        </p:spPr>
      </p:sp>
      <p:sp>
        <p:nvSpPr>
          <p:cNvPr id="78" name="Text 51"/>
          <p:cNvSpPr txBox="1"/>
          <p:nvPr/>
        </p:nvSpPr>
        <p:spPr>
          <a:xfrm>
            <a:off x="2064715" y="5629046"/>
            <a:ext cx="11814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50</a:t>
            </a:r>
            <a:endParaRPr lang="en-US" sz="2200" dirty="0"/>
          </a:p>
        </p:txBody>
      </p:sp>
      <p:sp>
        <p:nvSpPr>
          <p:cNvPr id="79" name="Text 52"/>
          <p:cNvSpPr txBox="1"/>
          <p:nvPr/>
        </p:nvSpPr>
        <p:spPr>
          <a:xfrm>
            <a:off x="2139697" y="6038240"/>
            <a:ext cx="11622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Member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Countries</a:t>
            </a:r>
            <a:endParaRPr lang="en-US" sz="1000" dirty="0"/>
          </a:p>
        </p:txBody>
      </p:sp>
      <p:sp>
        <p:nvSpPr>
          <p:cNvPr id="80" name="Shape 53"/>
          <p:cNvSpPr/>
          <p:nvPr/>
        </p:nvSpPr>
        <p:spPr>
          <a:xfrm>
            <a:off x="3357677" y="5629046"/>
            <a:ext cx="9144" cy="666598"/>
          </a:xfrm>
          <a:prstGeom prst="rect">
            <a:avLst/>
          </a:prstGeom>
          <a:solidFill>
            <a:srgbClr val="15803D">
              <a:alpha val="50000"/>
            </a:srgbClr>
          </a:solidFill>
          <a:ln w="12700">
            <a:solidFill>
              <a:srgbClr val="15803D">
                <a:alpha val="0"/>
              </a:srgbClr>
            </a:solidFill>
            <a:prstDash val="solid"/>
          </a:ln>
        </p:spPr>
      </p:sp>
      <p:sp>
        <p:nvSpPr>
          <p:cNvPr id="81" name="Text 54"/>
          <p:cNvSpPr txBox="1"/>
          <p:nvPr/>
        </p:nvSpPr>
        <p:spPr>
          <a:xfrm>
            <a:off x="3482035" y="5629046"/>
            <a:ext cx="11814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</a:rPr>
              <a:t>80</a:t>
            </a:r>
            <a:endParaRPr lang="en-US" sz="2200" dirty="0"/>
          </a:p>
        </p:txBody>
      </p:sp>
      <p:sp>
        <p:nvSpPr>
          <p:cNvPr id="82" name="Text 55"/>
          <p:cNvSpPr txBox="1"/>
          <p:nvPr/>
        </p:nvSpPr>
        <p:spPr>
          <a:xfrm>
            <a:off x="3491179" y="6010351"/>
            <a:ext cx="11622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National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Organizations</a:t>
            </a:r>
            <a:endParaRPr lang="en-US" sz="1000" dirty="0"/>
          </a:p>
        </p:txBody>
      </p:sp>
      <p:pic>
        <p:nvPicPr>
          <p:cNvPr id="83" name="Image 22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484802" y="2681925"/>
            <a:ext cx="2114516" cy="211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989814"/>
            <a:ext cx="12191695" cy="59436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6" r="-6"/>
          <a:stretch/>
        </p:blipFill>
        <p:spPr>
          <a:xfrm>
            <a:off x="3429000" y="1295705"/>
            <a:ext cx="8382305" cy="2208276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l="40" r="40"/>
          <a:stretch/>
        </p:blipFill>
        <p:spPr>
          <a:xfrm>
            <a:off x="3696005" y="1524305"/>
            <a:ext cx="2628900" cy="1752905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6553505" y="1678838"/>
            <a:ext cx="304495" cy="381305"/>
          </a:xfrm>
          <a:prstGeom prst="roundRect">
            <a:avLst>
              <a:gd name="adj" fmla="val 300300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29400" y="1783994"/>
            <a:ext cx="152705" cy="152705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6972300" y="1736446"/>
            <a:ext cx="232806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Smallholder Farmers</a:t>
            </a:r>
            <a:endParaRPr lang="en-US" sz="15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4117" y="1745590"/>
            <a:ext cx="1390802" cy="247802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9164117" y="1745590"/>
            <a:ext cx="1390802" cy="247802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BBF7D0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6653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70% of Africa's Farmers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566292" y="2530898"/>
            <a:ext cx="5115154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Managing 1-5 hectares, predominantly rainfed agriculture. They make critical planting decisions with limited resources and are most vulnerable to climate variability.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8"/>
          <a:srcRect t="-19" b="-19"/>
          <a:stretch/>
        </p:blipFill>
        <p:spPr>
          <a:xfrm>
            <a:off x="3429000" y="3732580"/>
            <a:ext cx="4446703" cy="1361541"/>
          </a:xfrm>
          <a:prstGeom prst="rect">
            <a:avLst/>
          </a:prstGeom>
        </p:spPr>
      </p:pic>
      <p:sp>
        <p:nvSpPr>
          <p:cNvPr id="20" name="Shape 9"/>
          <p:cNvSpPr/>
          <p:nvPr/>
        </p:nvSpPr>
        <p:spPr>
          <a:xfrm>
            <a:off x="3657600" y="3922776"/>
            <a:ext cx="342900" cy="381305"/>
          </a:xfrm>
          <a:prstGeom prst="roundRect">
            <a:avLst>
              <a:gd name="adj" fmla="val 266667"/>
            </a:avLst>
          </a:prstGeom>
          <a:solidFill>
            <a:srgbClr val="FEF9C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9"/>
          <a:srcRect t="-180" b="-180"/>
          <a:stretch/>
        </p:blipFill>
        <p:spPr>
          <a:xfrm>
            <a:off x="3733495" y="4027932"/>
            <a:ext cx="190195" cy="152705"/>
          </a:xfrm>
          <a:prstGeom prst="rect">
            <a:avLst/>
          </a:prstGeom>
        </p:spPr>
      </p:pic>
      <p:sp>
        <p:nvSpPr>
          <p:cNvPr id="22" name="Text 10"/>
          <p:cNvSpPr txBox="1"/>
          <p:nvPr/>
        </p:nvSpPr>
        <p:spPr>
          <a:xfrm>
            <a:off x="4114800" y="3980383"/>
            <a:ext cx="123626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Pastoralists</a:t>
            </a:r>
            <a:endParaRPr lang="en-US" sz="1300" dirty="0"/>
          </a:p>
        </p:txBody>
      </p:sp>
      <p:sp>
        <p:nvSpPr>
          <p:cNvPr id="23" name="Text 11"/>
          <p:cNvSpPr txBox="1"/>
          <p:nvPr/>
        </p:nvSpPr>
        <p:spPr>
          <a:xfrm>
            <a:off x="3657600" y="4276819"/>
            <a:ext cx="3734410" cy="821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Heavily dependent on seasonal forecasts for grazing lands and water availability. Movement patterns are dictated by climate conditions.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10"/>
          <a:srcRect t="-19" b="-19"/>
          <a:stretch/>
        </p:blipFill>
        <p:spPr>
          <a:xfrm>
            <a:off x="7733995" y="3732581"/>
            <a:ext cx="4076395" cy="1248156"/>
          </a:xfrm>
          <a:prstGeom prst="rect">
            <a:avLst/>
          </a:prstGeom>
        </p:spPr>
      </p:pic>
      <p:sp>
        <p:nvSpPr>
          <p:cNvPr id="25" name="Shape 12"/>
          <p:cNvSpPr/>
          <p:nvPr/>
        </p:nvSpPr>
        <p:spPr>
          <a:xfrm>
            <a:off x="7962595" y="3922776"/>
            <a:ext cx="286207" cy="381305"/>
          </a:xfrm>
          <a:prstGeom prst="roundRect">
            <a:avLst>
              <a:gd name="adj" fmla="val 319489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6" name="Image 11" descr="preencoded.png"/>
          <p:cNvPicPr>
            <a:picLocks noChangeAspect="1"/>
          </p:cNvPicPr>
          <p:nvPr/>
        </p:nvPicPr>
        <p:blipFill>
          <a:blip r:embed="rId11"/>
          <a:srcRect t="-43" b="-43"/>
          <a:stretch/>
        </p:blipFill>
        <p:spPr>
          <a:xfrm>
            <a:off x="8039405" y="4027932"/>
            <a:ext cx="133502" cy="152705"/>
          </a:xfrm>
          <a:prstGeom prst="rect">
            <a:avLst/>
          </a:prstGeom>
        </p:spPr>
      </p:pic>
      <p:sp>
        <p:nvSpPr>
          <p:cNvPr id="27" name="Text 13"/>
          <p:cNvSpPr txBox="1"/>
          <p:nvPr/>
        </p:nvSpPr>
        <p:spPr>
          <a:xfrm>
            <a:off x="8363102" y="3980383"/>
            <a:ext cx="187543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Extension Workers</a:t>
            </a:r>
            <a:endParaRPr lang="en-US" sz="1300" dirty="0"/>
          </a:p>
        </p:txBody>
      </p:sp>
      <p:sp>
        <p:nvSpPr>
          <p:cNvPr id="28" name="Text 14"/>
          <p:cNvSpPr txBox="1"/>
          <p:nvPr/>
        </p:nvSpPr>
        <p:spPr>
          <a:xfrm>
            <a:off x="7962594" y="4418381"/>
            <a:ext cx="3773729" cy="663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Crucial intermediaries who translate technical meteorological information into actionable advice for farmers on the ground.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29" name="Image 12" descr="preencoded.png"/>
          <p:cNvPicPr>
            <a:picLocks noChangeAspect="1"/>
          </p:cNvPicPr>
          <p:nvPr/>
        </p:nvPicPr>
        <p:blipFill>
          <a:blip r:embed="rId12"/>
          <a:srcRect t="-13" b="-13"/>
          <a:stretch/>
        </p:blipFill>
        <p:spPr>
          <a:xfrm>
            <a:off x="3429000" y="5208422"/>
            <a:ext cx="4076395" cy="1433779"/>
          </a:xfrm>
          <a:prstGeom prst="rect">
            <a:avLst/>
          </a:prstGeom>
        </p:spPr>
      </p:pic>
      <p:sp>
        <p:nvSpPr>
          <p:cNvPr id="30" name="Shape 15"/>
          <p:cNvSpPr/>
          <p:nvPr/>
        </p:nvSpPr>
        <p:spPr>
          <a:xfrm>
            <a:off x="3657600" y="5399532"/>
            <a:ext cx="342900" cy="381305"/>
          </a:xfrm>
          <a:prstGeom prst="roundRect">
            <a:avLst>
              <a:gd name="adj" fmla="val 266667"/>
            </a:avLst>
          </a:prstGeom>
          <a:solidFill>
            <a:srgbClr val="F3E8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1" name="Image 13" descr="preencoded.png"/>
          <p:cNvPicPr>
            <a:picLocks noChangeAspect="1"/>
          </p:cNvPicPr>
          <p:nvPr/>
        </p:nvPicPr>
        <p:blipFill>
          <a:blip r:embed="rId13"/>
          <a:srcRect t="-180" b="-180"/>
          <a:stretch/>
        </p:blipFill>
        <p:spPr>
          <a:xfrm>
            <a:off x="3733495" y="5503774"/>
            <a:ext cx="190195" cy="152705"/>
          </a:xfrm>
          <a:prstGeom prst="rect">
            <a:avLst/>
          </a:prstGeom>
        </p:spPr>
      </p:pic>
      <p:sp>
        <p:nvSpPr>
          <p:cNvPr id="32" name="Text 16"/>
          <p:cNvSpPr txBox="1"/>
          <p:nvPr/>
        </p:nvSpPr>
        <p:spPr>
          <a:xfrm>
            <a:off x="4114800" y="5456225"/>
            <a:ext cx="132313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Cooperatives</a:t>
            </a:r>
            <a:endParaRPr lang="en-US" sz="1300" dirty="0"/>
          </a:p>
        </p:txBody>
      </p:sp>
      <p:sp>
        <p:nvSpPr>
          <p:cNvPr id="33" name="Text 17"/>
          <p:cNvSpPr txBox="1"/>
          <p:nvPr/>
        </p:nvSpPr>
        <p:spPr>
          <a:xfrm>
            <a:off x="3657599" y="5818808"/>
            <a:ext cx="3847795" cy="823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Agricultural organizations making collective decisions on input procurement, credit access, and marketing strategies based on seasonal outlooks</a:t>
            </a:r>
            <a:r>
              <a:rPr lang="en-US" sz="14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.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34" name="Image 14" descr="preencoded.png"/>
          <p:cNvPicPr>
            <a:picLocks noChangeAspect="1"/>
          </p:cNvPicPr>
          <p:nvPr/>
        </p:nvPicPr>
        <p:blipFill>
          <a:blip r:embed="rId14"/>
          <a:srcRect t="-13" b="-13"/>
          <a:stretch/>
        </p:blipFill>
        <p:spPr>
          <a:xfrm>
            <a:off x="7733995" y="5208422"/>
            <a:ext cx="4076395" cy="1433779"/>
          </a:xfrm>
          <a:prstGeom prst="rect">
            <a:avLst/>
          </a:prstGeom>
        </p:spPr>
      </p:pic>
      <p:sp>
        <p:nvSpPr>
          <p:cNvPr id="35" name="Shape 18"/>
          <p:cNvSpPr/>
          <p:nvPr/>
        </p:nvSpPr>
        <p:spPr>
          <a:xfrm>
            <a:off x="7962595" y="5399532"/>
            <a:ext cx="342900" cy="381305"/>
          </a:xfrm>
          <a:prstGeom prst="roundRect">
            <a:avLst>
              <a:gd name="adj" fmla="val 266667"/>
            </a:avLst>
          </a:prstGeom>
          <a:solidFill>
            <a:srgbClr val="FFEDD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6" name="Image 15" descr="preencoded.png"/>
          <p:cNvPicPr>
            <a:picLocks noChangeAspect="1"/>
          </p:cNvPicPr>
          <p:nvPr/>
        </p:nvPicPr>
        <p:blipFill>
          <a:blip r:embed="rId15"/>
          <a:srcRect t="-180" b="-180"/>
          <a:stretch/>
        </p:blipFill>
        <p:spPr>
          <a:xfrm>
            <a:off x="8039405" y="5503774"/>
            <a:ext cx="190195" cy="152705"/>
          </a:xfrm>
          <a:prstGeom prst="rect">
            <a:avLst/>
          </a:prstGeom>
        </p:spPr>
      </p:pic>
      <p:sp>
        <p:nvSpPr>
          <p:cNvPr id="37" name="Text 19"/>
          <p:cNvSpPr txBox="1"/>
          <p:nvPr/>
        </p:nvSpPr>
        <p:spPr>
          <a:xfrm>
            <a:off x="8419795" y="5456225"/>
            <a:ext cx="15435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Agribusinesses</a:t>
            </a:r>
            <a:endParaRPr lang="en-US" sz="1300" dirty="0"/>
          </a:p>
        </p:txBody>
      </p:sp>
      <p:sp>
        <p:nvSpPr>
          <p:cNvPr id="38" name="Text 20"/>
          <p:cNvSpPr txBox="1"/>
          <p:nvPr/>
        </p:nvSpPr>
        <p:spPr>
          <a:xfrm>
            <a:off x="7962595" y="5894222"/>
            <a:ext cx="373441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Private sector entities planning supply chains, logistics, storage, and market operations that are sensitive to production volumes</a:t>
            </a:r>
            <a:r>
              <a:rPr lang="en-US" sz="1400" dirty="0"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400" dirty="0"/>
          </a:p>
        </p:txBody>
      </p:sp>
      <p:pic>
        <p:nvPicPr>
          <p:cNvPr id="39" name="Image 16" descr="preencoded.png"/>
          <p:cNvPicPr>
            <a:picLocks noChangeAspect="1"/>
          </p:cNvPicPr>
          <p:nvPr/>
        </p:nvPicPr>
        <p:blipFill>
          <a:blip r:embed="rId16"/>
          <a:srcRect t="-1" b="-1"/>
          <a:stretch/>
        </p:blipFill>
        <p:spPr>
          <a:xfrm>
            <a:off x="0" y="0"/>
            <a:ext cx="12191695" cy="914400"/>
          </a:xfrm>
          <a:prstGeom prst="rect">
            <a:avLst/>
          </a:prstGeom>
        </p:spPr>
      </p:pic>
      <p:pic>
        <p:nvPicPr>
          <p:cNvPr id="40" name="Image 17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57200" y="152705"/>
            <a:ext cx="609905" cy="609905"/>
          </a:xfrm>
          <a:prstGeom prst="rect">
            <a:avLst/>
          </a:prstGeom>
        </p:spPr>
      </p:pic>
      <p:pic>
        <p:nvPicPr>
          <p:cNvPr id="41" name="Image 18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533095" y="228600"/>
            <a:ext cx="457200" cy="457200"/>
          </a:xfrm>
          <a:prstGeom prst="rect">
            <a:avLst/>
          </a:prstGeom>
        </p:spPr>
      </p:pic>
      <p:sp>
        <p:nvSpPr>
          <p:cNvPr id="42" name="Text 21"/>
          <p:cNvSpPr txBox="1"/>
          <p:nvPr/>
        </p:nvSpPr>
        <p:spPr>
          <a:xfrm>
            <a:off x="1295705" y="190195"/>
            <a:ext cx="32388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-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Primary End-Users</a:t>
            </a:r>
            <a:endParaRPr lang="en-US" sz="2200" dirty="0"/>
          </a:p>
        </p:txBody>
      </p:sp>
      <p:sp>
        <p:nvSpPr>
          <p:cNvPr id="43" name="Text 22"/>
          <p:cNvSpPr txBox="1"/>
          <p:nvPr/>
        </p:nvSpPr>
        <p:spPr>
          <a:xfrm>
            <a:off x="1295705" y="533095"/>
            <a:ext cx="361188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Climate Information Services Target Groups</a:t>
            </a:r>
            <a:endParaRPr lang="en-US" sz="1000" dirty="0"/>
          </a:p>
        </p:txBody>
      </p:sp>
      <p:pic>
        <p:nvPicPr>
          <p:cNvPr id="44" name="Image 19" descr="preencoded.png"/>
          <p:cNvPicPr>
            <a:picLocks noChangeAspect="1"/>
          </p:cNvPicPr>
          <p:nvPr/>
        </p:nvPicPr>
        <p:blipFill>
          <a:blip r:embed="rId19"/>
          <a:srcRect t="-400" b="-400"/>
          <a:stretch/>
        </p:blipFill>
        <p:spPr>
          <a:xfrm>
            <a:off x="10820095" y="533095"/>
            <a:ext cx="914400" cy="38405"/>
          </a:xfrm>
          <a:prstGeom prst="rect">
            <a:avLst/>
          </a:prstGeom>
        </p:spPr>
      </p:pic>
      <p:sp>
        <p:nvSpPr>
          <p:cNvPr id="45" name="Text 23"/>
          <p:cNvSpPr txBox="1"/>
          <p:nvPr/>
        </p:nvSpPr>
        <p:spPr>
          <a:xfrm>
            <a:off x="10455250" y="342900"/>
            <a:ext cx="12810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WISER-PASS PROJECT</a:t>
            </a:r>
            <a:endParaRPr lang="en-US" sz="900" dirty="0"/>
          </a:p>
        </p:txBody>
      </p:sp>
      <p:pic>
        <p:nvPicPr>
          <p:cNvPr id="46" name="Image 20" descr="preencoded.png"/>
          <p:cNvPicPr>
            <a:picLocks noChangeAspect="1"/>
          </p:cNvPicPr>
          <p:nvPr/>
        </p:nvPicPr>
        <p:blipFill>
          <a:blip r:embed="rId20"/>
          <a:srcRect t="-5" b="-5"/>
          <a:stretch/>
        </p:blipFill>
        <p:spPr>
          <a:xfrm>
            <a:off x="0" y="914400"/>
            <a:ext cx="3047695" cy="5943600"/>
          </a:xfrm>
          <a:prstGeom prst="rect">
            <a:avLst/>
          </a:prstGeom>
        </p:spPr>
      </p:pic>
      <p:sp>
        <p:nvSpPr>
          <p:cNvPr id="47" name="Text 24"/>
          <p:cNvSpPr txBox="1"/>
          <p:nvPr/>
        </p:nvSpPr>
        <p:spPr>
          <a:xfrm>
            <a:off x="313997" y="1675614"/>
            <a:ext cx="2962297" cy="238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Key constraints affecting service delivery</a:t>
            </a:r>
            <a:endParaRPr lang="en-US" sz="1200" dirty="0">
              <a:latin typeface="Century" panose="02040604050505020304" pitchFamily="18" charset="0"/>
            </a:endParaRPr>
          </a:p>
        </p:txBody>
      </p:sp>
      <p:sp>
        <p:nvSpPr>
          <p:cNvPr id="48" name="Shape 25"/>
          <p:cNvSpPr/>
          <p:nvPr/>
        </p:nvSpPr>
        <p:spPr>
          <a:xfrm>
            <a:off x="304495" y="1561795"/>
            <a:ext cx="1295705" cy="38405"/>
          </a:xfrm>
          <a:prstGeom prst="rect">
            <a:avLst/>
          </a:prstGeom>
          <a:solidFill>
            <a:srgbClr val="EAB308"/>
          </a:solidFill>
          <a:ln w="12700">
            <a:solidFill>
              <a:srgbClr val="EAB308">
                <a:alpha val="0"/>
              </a:srgbClr>
            </a:solidFill>
            <a:prstDash val="solid"/>
          </a:ln>
        </p:spPr>
      </p:sp>
      <p:sp>
        <p:nvSpPr>
          <p:cNvPr id="49" name="Text 26"/>
          <p:cNvSpPr txBox="1"/>
          <p:nvPr/>
        </p:nvSpPr>
        <p:spPr>
          <a:xfrm>
            <a:off x="304495" y="1218895"/>
            <a:ext cx="1353312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6653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User Context</a:t>
            </a:r>
            <a:endParaRPr lang="en-US" sz="1500" dirty="0"/>
          </a:p>
        </p:txBody>
      </p:sp>
      <p:sp>
        <p:nvSpPr>
          <p:cNvPr id="50" name="Text 27"/>
          <p:cNvSpPr txBox="1"/>
          <p:nvPr/>
        </p:nvSpPr>
        <p:spPr>
          <a:xfrm>
            <a:off x="533095" y="2057400"/>
            <a:ext cx="22091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Limited Literacy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1" name="Text 28"/>
          <p:cNvSpPr txBox="1"/>
          <p:nvPr/>
        </p:nvSpPr>
        <p:spPr>
          <a:xfrm>
            <a:off x="533095" y="2295143"/>
            <a:ext cx="2313800" cy="372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Requiring visual or voice-based formats rather than complex text bulletins.</a:t>
            </a:r>
            <a:endParaRPr lang="en-US" sz="1000" dirty="0">
              <a:latin typeface="Century" panose="02040604050505020304" pitchFamily="18" charset="0"/>
            </a:endParaRPr>
          </a:p>
        </p:txBody>
      </p:sp>
      <p:sp>
        <p:nvSpPr>
          <p:cNvPr id="52" name="Text 29"/>
          <p:cNvSpPr txBox="1"/>
          <p:nvPr/>
        </p:nvSpPr>
        <p:spPr>
          <a:xfrm>
            <a:off x="533095" y="2885846"/>
            <a:ext cx="22091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Poor Connectivity</a:t>
            </a:r>
          </a:p>
        </p:txBody>
      </p:sp>
      <p:sp>
        <p:nvSpPr>
          <p:cNvPr id="53" name="Text 30"/>
          <p:cNvSpPr txBox="1"/>
          <p:nvPr/>
        </p:nvSpPr>
        <p:spPr>
          <a:xfrm>
            <a:off x="533095" y="3114446"/>
            <a:ext cx="2200961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Rural areas suffer from limited internet access, affecting digital delivery channels.</a:t>
            </a:r>
            <a:endParaRPr lang="en-US" sz="1000" dirty="0">
              <a:latin typeface="Century" panose="02040604050505020304" pitchFamily="18" charset="0"/>
            </a:endParaRPr>
          </a:p>
        </p:txBody>
      </p:sp>
      <p:sp>
        <p:nvSpPr>
          <p:cNvPr id="54" name="Text 31"/>
          <p:cNvSpPr txBox="1"/>
          <p:nvPr/>
        </p:nvSpPr>
        <p:spPr>
          <a:xfrm>
            <a:off x="533095" y="3900830"/>
            <a:ext cx="22091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b="1" dirty="0">
                <a:solidFill>
                  <a:srgbClr val="FF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Language Diversity</a:t>
            </a:r>
          </a:p>
        </p:txBody>
      </p:sp>
      <p:sp>
        <p:nvSpPr>
          <p:cNvPr id="55" name="Text 32"/>
          <p:cNvSpPr txBox="1"/>
          <p:nvPr/>
        </p:nvSpPr>
        <p:spPr>
          <a:xfrm>
            <a:off x="533095" y="4129430"/>
            <a:ext cx="2200961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Multiple local languages necessitate translation beyond official national languages</a:t>
            </a:r>
            <a:r>
              <a:rPr lang="en-US" sz="9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.</a:t>
            </a:r>
            <a:endParaRPr lang="en-US" sz="900" dirty="0">
              <a:latin typeface="Century" panose="02040604050505020304" pitchFamily="18" charset="0"/>
            </a:endParaRPr>
          </a:p>
        </p:txBody>
      </p:sp>
      <p:sp>
        <p:nvSpPr>
          <p:cNvPr id="56" name="Text 33"/>
          <p:cNvSpPr txBox="1"/>
          <p:nvPr/>
        </p:nvSpPr>
        <p:spPr>
          <a:xfrm>
            <a:off x="533095" y="4914900"/>
            <a:ext cx="22091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>
              <a:buNone/>
            </a:pPr>
            <a:r>
              <a:rPr lang="en-US" sz="1000" b="1" dirty="0">
                <a:solidFill>
                  <a:srgbClr val="FF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Time Sensitivity</a:t>
            </a:r>
          </a:p>
        </p:txBody>
      </p:sp>
      <p:sp>
        <p:nvSpPr>
          <p:cNvPr id="57" name="Text 34"/>
          <p:cNvSpPr txBox="1"/>
          <p:nvPr/>
        </p:nvSpPr>
        <p:spPr>
          <a:xfrm>
            <a:off x="533095" y="5152644"/>
            <a:ext cx="2313800" cy="363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5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Critical planting and harvesting decisions require timely information.</a:t>
            </a:r>
            <a:endParaRPr lang="en-US" sz="1050" dirty="0">
              <a:latin typeface="Century" panose="02040604050505020304" pitchFamily="18" charset="0"/>
            </a:endParaRPr>
          </a:p>
        </p:txBody>
      </p:sp>
      <p:sp>
        <p:nvSpPr>
          <p:cNvPr id="58" name="Text 35"/>
          <p:cNvSpPr txBox="1"/>
          <p:nvPr/>
        </p:nvSpPr>
        <p:spPr>
          <a:xfrm>
            <a:off x="533095" y="5743346"/>
            <a:ext cx="22091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b="1" dirty="0">
                <a:solidFill>
                  <a:srgbClr val="FF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 Vulnerability</a:t>
            </a:r>
          </a:p>
        </p:txBody>
      </p:sp>
      <p:sp>
        <p:nvSpPr>
          <p:cNvPr id="59" name="Text 36"/>
          <p:cNvSpPr txBox="1"/>
          <p:nvPr/>
        </p:nvSpPr>
        <p:spPr>
          <a:xfrm>
            <a:off x="533095" y="5971946"/>
            <a:ext cx="220096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Direct exposure to climate shocks and extreme weather events.</a:t>
            </a:r>
            <a:endParaRPr lang="en-US" sz="900" dirty="0">
              <a:latin typeface="Century" panose="02040604050505020304" pitchFamily="18" charset="0"/>
            </a:endParaRPr>
          </a:p>
        </p:txBody>
      </p:sp>
      <p:pic>
        <p:nvPicPr>
          <p:cNvPr id="60" name="Image 21" descr="preencoded.png"/>
          <p:cNvPicPr>
            <a:picLocks noChangeAspect="1"/>
          </p:cNvPicPr>
          <p:nvPr/>
        </p:nvPicPr>
        <p:blipFill>
          <a:blip r:embed="rId21"/>
          <a:srcRect t="-1" b="-1"/>
          <a:stretch/>
        </p:blipFill>
        <p:spPr>
          <a:xfrm>
            <a:off x="0" y="6743700"/>
            <a:ext cx="12191695" cy="1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016960" y="368334"/>
            <a:ext cx="8134502" cy="59436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 l="-23" r="-23"/>
          <a:stretch/>
        </p:blipFill>
        <p:spPr>
          <a:xfrm>
            <a:off x="10287000" y="1295705"/>
            <a:ext cx="1524305" cy="121889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t="-5" b="-5"/>
          <a:stretch/>
        </p:blipFill>
        <p:spPr>
          <a:xfrm>
            <a:off x="4443985" y="1087972"/>
            <a:ext cx="7366406" cy="1138428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4673498" y="1495044"/>
            <a:ext cx="457200" cy="457200"/>
          </a:xfrm>
          <a:prstGeom prst="ellipse">
            <a:avLst/>
          </a:prstGeom>
          <a:solidFill>
            <a:srgbClr val="FEF2F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rcRect t="-25000" b="-25000"/>
          <a:stretch/>
        </p:blipFill>
        <p:spPr>
          <a:xfrm>
            <a:off x="4835347" y="1591056"/>
            <a:ext cx="133502" cy="267005"/>
          </a:xfrm>
          <a:prstGeom prst="rect">
            <a:avLst/>
          </a:prstGeom>
        </p:spPr>
      </p:pic>
      <p:sp>
        <p:nvSpPr>
          <p:cNvPr id="9" name="Text 3"/>
          <p:cNvSpPr txBox="1"/>
          <p:nvPr/>
        </p:nvSpPr>
        <p:spPr>
          <a:xfrm>
            <a:off x="5320894" y="1495044"/>
            <a:ext cx="64108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Timing Disconnect</a:t>
            </a:r>
            <a:endParaRPr lang="en-US" sz="1500" dirty="0">
              <a:latin typeface="Century" panose="02040604050505020304" pitchFamily="18" charset="0"/>
            </a:endParaRPr>
          </a:p>
        </p:txBody>
      </p:sp>
      <p:sp>
        <p:nvSpPr>
          <p:cNvPr id="10" name="Text 4"/>
          <p:cNvSpPr txBox="1"/>
          <p:nvPr/>
        </p:nvSpPr>
        <p:spPr>
          <a:xfrm>
            <a:off x="5320894" y="1800454"/>
            <a:ext cx="637245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Seasonal forecasts often arrive </a:t>
            </a:r>
            <a:r>
              <a:rPr lang="en-US" sz="11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after</a:t>
            </a: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 planting decisions have been made and inputs purchased, rendering the information actionable only for the next season rather than the current one. </a:t>
            </a:r>
            <a:endParaRPr lang="en-US" sz="1100" dirty="0">
              <a:latin typeface="Century" panose="02040604050505020304" pitchFamily="18" charset="0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 t="-5" b="-5"/>
          <a:stretch/>
        </p:blipFill>
        <p:spPr>
          <a:xfrm>
            <a:off x="4401008" y="2566557"/>
            <a:ext cx="7366406" cy="1138428"/>
          </a:xfrm>
          <a:prstGeom prst="rect">
            <a:avLst/>
          </a:prstGeom>
        </p:spPr>
      </p:pic>
      <p:sp>
        <p:nvSpPr>
          <p:cNvPr id="12" name="Shape 5"/>
          <p:cNvSpPr/>
          <p:nvPr/>
        </p:nvSpPr>
        <p:spPr>
          <a:xfrm>
            <a:off x="4673498" y="2824582"/>
            <a:ext cx="457200" cy="457200"/>
          </a:xfrm>
          <a:prstGeom prst="ellipse">
            <a:avLst/>
          </a:prstGeom>
          <a:solidFill>
            <a:srgbClr val="FFF7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rcRect t="-28966" b="-28966"/>
          <a:stretch/>
        </p:blipFill>
        <p:spPr>
          <a:xfrm>
            <a:off x="4807001" y="2919679"/>
            <a:ext cx="190195" cy="267005"/>
          </a:xfrm>
          <a:prstGeom prst="rect">
            <a:avLst/>
          </a:prstGeom>
        </p:spPr>
      </p:pic>
      <p:sp>
        <p:nvSpPr>
          <p:cNvPr id="14" name="Text 6"/>
          <p:cNvSpPr txBox="1"/>
          <p:nvPr/>
        </p:nvSpPr>
        <p:spPr>
          <a:xfrm>
            <a:off x="5320894" y="2834009"/>
            <a:ext cx="64108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Scale Mismatch</a:t>
            </a:r>
            <a:endParaRPr lang="en-US" sz="1500" dirty="0">
              <a:latin typeface="Century" panose="02040604050505020304" pitchFamily="18" charset="0"/>
            </a:endParaRPr>
          </a:p>
        </p:txBody>
      </p:sp>
      <p:sp>
        <p:nvSpPr>
          <p:cNvPr id="15" name="Text 7"/>
          <p:cNvSpPr txBox="1"/>
          <p:nvPr/>
        </p:nvSpPr>
        <p:spPr>
          <a:xfrm>
            <a:off x="5320894" y="3129077"/>
            <a:ext cx="6372454" cy="5356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Regional forecasts cover vast areas, lacking specific, </a:t>
            </a:r>
            <a:r>
              <a:rPr lang="en-US" sz="11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downscaled details</a:t>
            </a: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 needed for local farm management. Regional averages often mask local micro-climate variations essential for decision making</a:t>
            </a:r>
            <a:r>
              <a:rPr lang="en-US" sz="11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. </a:t>
            </a:r>
            <a:endParaRPr lang="en-US" sz="1100" dirty="0">
              <a:latin typeface="Century" panose="02040604050505020304" pitchFamily="18" charset="0"/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rcRect t="-5" b="-5"/>
          <a:stretch/>
        </p:blipFill>
        <p:spPr>
          <a:xfrm>
            <a:off x="4444898" y="3952951"/>
            <a:ext cx="7366406" cy="1138428"/>
          </a:xfrm>
          <a:prstGeom prst="rect">
            <a:avLst/>
          </a:prstGeom>
        </p:spPr>
      </p:pic>
      <p:sp>
        <p:nvSpPr>
          <p:cNvPr id="17" name="Shape 8"/>
          <p:cNvSpPr/>
          <p:nvPr/>
        </p:nvSpPr>
        <p:spPr>
          <a:xfrm>
            <a:off x="4673498" y="4153205"/>
            <a:ext cx="457200" cy="457200"/>
          </a:xfrm>
          <a:prstGeom prst="ellipse">
            <a:avLst/>
          </a:prstGeom>
          <a:solidFill>
            <a:srgbClr val="FEFCE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rcRect t="-26042" b="-26042"/>
          <a:stretch/>
        </p:blipFill>
        <p:spPr>
          <a:xfrm>
            <a:off x="4792370" y="4248302"/>
            <a:ext cx="219456" cy="267005"/>
          </a:xfrm>
          <a:prstGeom prst="rect">
            <a:avLst/>
          </a:prstGeom>
        </p:spPr>
      </p:pic>
      <p:sp>
        <p:nvSpPr>
          <p:cNvPr id="19" name="Text 9"/>
          <p:cNvSpPr txBox="1"/>
          <p:nvPr/>
        </p:nvSpPr>
        <p:spPr>
          <a:xfrm>
            <a:off x="5320894" y="4153205"/>
            <a:ext cx="64108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Language &amp; Format Barrier</a:t>
            </a:r>
            <a:endParaRPr lang="en-US" sz="1500" dirty="0">
              <a:latin typeface="Century" panose="02040604050505020304" pitchFamily="18" charset="0"/>
            </a:endParaRPr>
          </a:p>
        </p:txBody>
      </p:sp>
      <p:sp>
        <p:nvSpPr>
          <p:cNvPr id="20" name="Text 10"/>
          <p:cNvSpPr txBox="1"/>
          <p:nvPr/>
        </p:nvSpPr>
        <p:spPr>
          <a:xfrm>
            <a:off x="5320894" y="4457700"/>
            <a:ext cx="637245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Bulletins use technical meteorological terms (e.g., "terciles", "probabilities") rather than </a:t>
            </a:r>
            <a:r>
              <a:rPr lang="en-US" sz="11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actionable agricultural advisories</a:t>
            </a: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. Farmers need to know "what to plant," not just "probability of rain." </a:t>
            </a:r>
            <a:endParaRPr lang="en-US" sz="1100" dirty="0">
              <a:latin typeface="Century" panose="02040604050505020304" pitchFamily="18" charset="0"/>
            </a:endParaRPr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rcRect t="-5" b="-5"/>
          <a:stretch/>
        </p:blipFill>
        <p:spPr>
          <a:xfrm>
            <a:off x="4444898" y="5281574"/>
            <a:ext cx="7366406" cy="1138428"/>
          </a:xfrm>
          <a:prstGeom prst="rect">
            <a:avLst/>
          </a:prstGeom>
        </p:spPr>
      </p:pic>
      <p:sp>
        <p:nvSpPr>
          <p:cNvPr id="22" name="Shape 11"/>
          <p:cNvSpPr/>
          <p:nvPr/>
        </p:nvSpPr>
        <p:spPr>
          <a:xfrm>
            <a:off x="4673498" y="5481828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12"/>
          <a:srcRect t="-28966" b="-28966"/>
          <a:stretch/>
        </p:blipFill>
        <p:spPr>
          <a:xfrm>
            <a:off x="4807001" y="5576926"/>
            <a:ext cx="190195" cy="267005"/>
          </a:xfrm>
          <a:prstGeom prst="rect">
            <a:avLst/>
          </a:prstGeom>
        </p:spPr>
      </p:pic>
      <p:sp>
        <p:nvSpPr>
          <p:cNvPr id="24" name="Text 12"/>
          <p:cNvSpPr txBox="1"/>
          <p:nvPr/>
        </p:nvSpPr>
        <p:spPr>
          <a:xfrm>
            <a:off x="5320894" y="5481828"/>
            <a:ext cx="64108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The </a:t>
            </a:r>
            <a:r>
              <a:rPr lang="en-US" sz="1500" b="1" dirty="0" smtClean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Last Mile Gap</a:t>
            </a:r>
            <a:endParaRPr lang="en-US" sz="1500" dirty="0">
              <a:latin typeface="Century" panose="02040604050505020304" pitchFamily="18" charset="0"/>
            </a:endParaRPr>
          </a:p>
        </p:txBody>
      </p:sp>
      <p:sp>
        <p:nvSpPr>
          <p:cNvPr id="25" name="Text 13"/>
          <p:cNvSpPr txBox="1"/>
          <p:nvPr/>
        </p:nvSpPr>
        <p:spPr>
          <a:xfrm>
            <a:off x="5320894" y="5786323"/>
            <a:ext cx="637245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Information frequently fails to reach remote and vulnerable communities due to poor dissemination infrastructure, reliance on internet-based channels, and lack of integration with trusted local networks</a:t>
            </a:r>
            <a:r>
              <a:rPr lang="en-US" sz="11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.</a:t>
            </a:r>
            <a:endParaRPr lang="en-US" sz="1100" dirty="0">
              <a:latin typeface="Century" panose="02040604050505020304" pitchFamily="18" charset="0"/>
            </a:endParaRPr>
          </a:p>
        </p:txBody>
      </p:sp>
      <p:pic>
        <p:nvPicPr>
          <p:cNvPr id="31" name="Image 12" descr="preencoded.png"/>
          <p:cNvPicPr>
            <a:picLocks noChangeAspect="1"/>
          </p:cNvPicPr>
          <p:nvPr/>
        </p:nvPicPr>
        <p:blipFill>
          <a:blip r:embed="rId13"/>
          <a:srcRect t="-4" b="-4"/>
          <a:stretch/>
        </p:blipFill>
        <p:spPr>
          <a:xfrm>
            <a:off x="0" y="848412"/>
            <a:ext cx="4063594" cy="5943600"/>
          </a:xfrm>
          <a:prstGeom prst="rect">
            <a:avLst/>
          </a:prstGeom>
        </p:spPr>
      </p:pic>
      <p:sp>
        <p:nvSpPr>
          <p:cNvPr id="32" name="Text 17"/>
          <p:cNvSpPr txBox="1"/>
          <p:nvPr/>
        </p:nvSpPr>
        <p:spPr>
          <a:xfrm>
            <a:off x="457200" y="2464308"/>
            <a:ext cx="3268980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Critical </a:t>
            </a:r>
            <a:endParaRPr lang="en-US" sz="2700" dirty="0"/>
          </a:p>
          <a:p>
            <a:pPr marL="0" indent="0" algn="l">
              <a:buNone/>
            </a:pPr>
            <a:r>
              <a:rPr lang="en-US" sz="2700" b="1" dirty="0">
                <a:solidFill>
                  <a:srgbClr val="DC262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Disconnects</a:t>
            </a:r>
            <a:endParaRPr lang="en-US" sz="2700" dirty="0"/>
          </a:p>
        </p:txBody>
      </p:sp>
      <p:sp>
        <p:nvSpPr>
          <p:cNvPr id="33" name="Text 18"/>
          <p:cNvSpPr txBox="1"/>
          <p:nvPr/>
        </p:nvSpPr>
        <p:spPr>
          <a:xfrm>
            <a:off x="457200" y="3473806"/>
            <a:ext cx="3219602" cy="1114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Despite availability of meteorological data, significant barriers prevent this information from creating value for African farmers.</a:t>
            </a:r>
            <a:endParaRPr lang="en-US" sz="1300" dirty="0">
              <a:latin typeface="Century" panose="02040604050505020304" pitchFamily="18" charset="0"/>
            </a:endParaRPr>
          </a:p>
        </p:txBody>
      </p:sp>
      <p:pic>
        <p:nvPicPr>
          <p:cNvPr id="34" name="Image 13" descr="preencoded.png"/>
          <p:cNvPicPr>
            <a:picLocks noChangeAspect="1"/>
          </p:cNvPicPr>
          <p:nvPr/>
        </p:nvPicPr>
        <p:blipFill>
          <a:blip r:embed="rId14"/>
          <a:srcRect l="-7" r="-7"/>
          <a:stretch/>
        </p:blipFill>
        <p:spPr>
          <a:xfrm>
            <a:off x="457200" y="4893869"/>
            <a:ext cx="3140050" cy="1352398"/>
          </a:xfrm>
          <a:prstGeom prst="rect">
            <a:avLst/>
          </a:prstGeom>
        </p:spPr>
      </p:pic>
      <p:sp>
        <p:nvSpPr>
          <p:cNvPr id="35" name="Text 19"/>
          <p:cNvSpPr txBox="1"/>
          <p:nvPr/>
        </p:nvSpPr>
        <p:spPr>
          <a:xfrm>
            <a:off x="694944" y="5131613"/>
            <a:ext cx="27742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Impact</a:t>
            </a:r>
            <a:endParaRPr lang="en-US" sz="1000" dirty="0"/>
          </a:p>
        </p:txBody>
      </p:sp>
      <p:pic>
        <p:nvPicPr>
          <p:cNvPr id="36" name="Image 14" descr="preencoded.png"/>
          <p:cNvPicPr>
            <a:picLocks noChangeAspect="1"/>
          </p:cNvPicPr>
          <p:nvPr/>
        </p:nvPicPr>
        <p:blipFill>
          <a:blip r:embed="rId15"/>
          <a:srcRect l="-33" r="-33"/>
          <a:stretch/>
        </p:blipFill>
        <p:spPr>
          <a:xfrm>
            <a:off x="694944" y="5474513"/>
            <a:ext cx="171907" cy="152705"/>
          </a:xfrm>
          <a:prstGeom prst="rect">
            <a:avLst/>
          </a:prstGeom>
        </p:spPr>
      </p:pic>
      <p:sp>
        <p:nvSpPr>
          <p:cNvPr id="37" name="Text 20"/>
          <p:cNvSpPr txBox="1"/>
          <p:nvPr/>
        </p:nvSpPr>
        <p:spPr>
          <a:xfrm>
            <a:off x="981151" y="5436108"/>
            <a:ext cx="24579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Reduced </a:t>
            </a:r>
            <a:r>
              <a:rPr lang="en-US" sz="1000" dirty="0">
                <a:solidFill>
                  <a:srgbClr val="374151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agricultural</a:t>
            </a:r>
            <a:r>
              <a:rPr lang="en-US" sz="10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productivity and increased vulnerability to climate shocks.</a:t>
            </a:r>
            <a:endParaRPr lang="en-US" sz="1000" dirty="0"/>
          </a:p>
        </p:txBody>
      </p:sp>
      <p:pic>
        <p:nvPicPr>
          <p:cNvPr id="40" name="Image 17" descr="preencoded.png"/>
          <p:cNvPicPr>
            <a:picLocks noChangeAspect="1"/>
          </p:cNvPicPr>
          <p:nvPr/>
        </p:nvPicPr>
        <p:blipFill>
          <a:blip r:embed="rId16"/>
          <a:srcRect l="-202" r="-202"/>
          <a:stretch/>
        </p:blipFill>
        <p:spPr>
          <a:xfrm>
            <a:off x="0" y="914400"/>
            <a:ext cx="4054450" cy="75895"/>
          </a:xfrm>
          <a:prstGeom prst="rect">
            <a:avLst/>
          </a:prstGeom>
        </p:spPr>
      </p:pic>
      <p:pic>
        <p:nvPicPr>
          <p:cNvPr id="41" name="Image 18" descr="preencoded.png"/>
          <p:cNvPicPr>
            <a:picLocks noChangeAspect="1"/>
          </p:cNvPicPr>
          <p:nvPr/>
        </p:nvPicPr>
        <p:blipFill>
          <a:blip r:embed="rId17"/>
          <a:srcRect t="-1" b="-1"/>
          <a:stretch/>
        </p:blipFill>
        <p:spPr>
          <a:xfrm>
            <a:off x="0" y="0"/>
            <a:ext cx="12191695" cy="914400"/>
          </a:xfrm>
          <a:prstGeom prst="rect">
            <a:avLst/>
          </a:prstGeom>
        </p:spPr>
      </p:pic>
      <p:pic>
        <p:nvPicPr>
          <p:cNvPr id="42" name="Image 19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457200" y="152705"/>
            <a:ext cx="609905" cy="609905"/>
          </a:xfrm>
          <a:prstGeom prst="rect">
            <a:avLst/>
          </a:prstGeom>
        </p:spPr>
      </p:pic>
      <p:pic>
        <p:nvPicPr>
          <p:cNvPr id="43" name="Image 20" descr="preencoded.png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533095" y="228600"/>
            <a:ext cx="457200" cy="457200"/>
          </a:xfrm>
          <a:prstGeom prst="rect">
            <a:avLst/>
          </a:prstGeom>
        </p:spPr>
      </p:pic>
      <p:sp>
        <p:nvSpPr>
          <p:cNvPr id="44" name="Text 21"/>
          <p:cNvSpPr txBox="1"/>
          <p:nvPr/>
        </p:nvSpPr>
        <p:spPr>
          <a:xfrm>
            <a:off x="1295705" y="190195"/>
            <a:ext cx="2883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-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Current Gaps</a:t>
            </a:r>
            <a:endParaRPr lang="en-US" sz="2200" dirty="0"/>
          </a:p>
        </p:txBody>
      </p:sp>
      <p:sp>
        <p:nvSpPr>
          <p:cNvPr id="45" name="Text 22"/>
          <p:cNvSpPr txBox="1"/>
          <p:nvPr/>
        </p:nvSpPr>
        <p:spPr>
          <a:xfrm>
            <a:off x="1295705" y="533095"/>
            <a:ext cx="329915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Challenges in the User Information Platform</a:t>
            </a:r>
            <a:endParaRPr lang="en-US" sz="1000" dirty="0"/>
          </a:p>
        </p:txBody>
      </p:sp>
      <p:pic>
        <p:nvPicPr>
          <p:cNvPr id="46" name="Image 21" descr="preencoded.png"/>
          <p:cNvPicPr>
            <a:picLocks noChangeAspect="1"/>
          </p:cNvPicPr>
          <p:nvPr/>
        </p:nvPicPr>
        <p:blipFill>
          <a:blip r:embed="rId20"/>
          <a:srcRect t="-400" b="-400"/>
          <a:stretch/>
        </p:blipFill>
        <p:spPr>
          <a:xfrm>
            <a:off x="10820095" y="533095"/>
            <a:ext cx="914400" cy="38405"/>
          </a:xfrm>
          <a:prstGeom prst="rect">
            <a:avLst/>
          </a:prstGeom>
        </p:spPr>
      </p:pic>
      <p:sp>
        <p:nvSpPr>
          <p:cNvPr id="47" name="Text 23"/>
          <p:cNvSpPr txBox="1"/>
          <p:nvPr/>
        </p:nvSpPr>
        <p:spPr>
          <a:xfrm>
            <a:off x="10455250" y="342900"/>
            <a:ext cx="12810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WISER-PASS PROJECT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305" y="-14297"/>
            <a:ext cx="12191695" cy="660575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14758" y="184709"/>
            <a:ext cx="12099586" cy="59436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t="-5" b="-5"/>
          <a:stretch/>
        </p:blipFill>
        <p:spPr>
          <a:xfrm>
            <a:off x="304495" y="1218895"/>
            <a:ext cx="11582705" cy="105979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609905" y="1463040"/>
            <a:ext cx="43818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User-Centric Approach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09905" y="1805940"/>
            <a:ext cx="49533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Meeting farmers where they are with information they can use.</a:t>
            </a:r>
            <a:endParaRPr lang="en-US" sz="1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rcRect l="-12" r="-12"/>
          <a:stretch/>
        </p:blipFill>
        <p:spPr>
          <a:xfrm>
            <a:off x="304495" y="2584094"/>
            <a:ext cx="3708806" cy="2211934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616221" y="2996485"/>
            <a:ext cx="33723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Timely Delivery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91947" y="3470870"/>
            <a:ext cx="33339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Received </a:t>
            </a:r>
            <a:r>
              <a:rPr lang="en-US" sz="11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2-4 weeks</a:t>
            </a: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 before season onset to influence seed selection, land preparation, and procurement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endParaRPr lang="en-US" sz="1000" dirty="0"/>
          </a:p>
        </p:txBody>
      </p:sp>
      <p:sp>
        <p:nvSpPr>
          <p:cNvPr id="22" name="Text 11"/>
          <p:cNvSpPr txBox="1"/>
          <p:nvPr/>
        </p:nvSpPr>
        <p:spPr>
          <a:xfrm>
            <a:off x="4241901" y="2789835"/>
            <a:ext cx="33723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Locally Specific</a:t>
            </a:r>
            <a:endParaRPr lang="en-US" sz="1300" dirty="0">
              <a:latin typeface="Century" panose="02040604050505020304" pitchFamily="18" charset="0"/>
            </a:endParaRPr>
          </a:p>
        </p:txBody>
      </p:sp>
      <p:sp>
        <p:nvSpPr>
          <p:cNvPr id="23" name="Text 12"/>
          <p:cNvSpPr txBox="1"/>
          <p:nvPr/>
        </p:nvSpPr>
        <p:spPr>
          <a:xfrm>
            <a:off x="4241901" y="3288182"/>
            <a:ext cx="33339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Downscaled to district or village level. Regional averages are not useful for local planting decisions. </a:t>
            </a:r>
            <a:endParaRPr lang="en-US" sz="1100" dirty="0">
              <a:latin typeface="Century" panose="02040604050505020304" pitchFamily="18" charset="0"/>
            </a:endParaRPr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6"/>
          <a:srcRect l="-10" r="-10"/>
          <a:stretch/>
        </p:blipFill>
        <p:spPr>
          <a:xfrm>
            <a:off x="8105470" y="2328968"/>
            <a:ext cx="3708806" cy="2211934"/>
          </a:xfrm>
          <a:prstGeom prst="rect">
            <a:avLst/>
          </a:prstGeom>
        </p:spPr>
      </p:pic>
      <p:sp>
        <p:nvSpPr>
          <p:cNvPr id="29" name="Text 15"/>
          <p:cNvSpPr txBox="1"/>
          <p:nvPr/>
        </p:nvSpPr>
        <p:spPr>
          <a:xfrm>
            <a:off x="8385048" y="2739558"/>
            <a:ext cx="33723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Actionable Advice</a:t>
            </a:r>
            <a:endParaRPr lang="en-US" sz="1300" dirty="0"/>
          </a:p>
        </p:txBody>
      </p:sp>
      <p:sp>
        <p:nvSpPr>
          <p:cNvPr id="30" name="Text 16"/>
          <p:cNvSpPr txBox="1"/>
          <p:nvPr/>
        </p:nvSpPr>
        <p:spPr>
          <a:xfrm>
            <a:off x="8178393" y="3123846"/>
            <a:ext cx="3333902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Translated into clear agricultural advisories (e.g., </a:t>
            </a:r>
            <a:r>
              <a:rPr lang="en-US" sz="1200" dirty="0" smtClean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Plant 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drought-resistant </a:t>
            </a:r>
            <a:r>
              <a:rPr lang="en-US" sz="1200" dirty="0" smtClean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varieties, 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"Prepare for early onset"). </a:t>
            </a:r>
            <a:endParaRPr lang="en-US" sz="1200" dirty="0">
              <a:latin typeface="Century" panose="02040604050505020304" pitchFamily="18" charset="0"/>
            </a:endParaRPr>
          </a:p>
        </p:txBody>
      </p:sp>
      <p:pic>
        <p:nvPicPr>
          <p:cNvPr id="31" name="Image 12" descr="preencoded.png"/>
          <p:cNvPicPr>
            <a:picLocks noChangeAspect="1"/>
          </p:cNvPicPr>
          <p:nvPr/>
        </p:nvPicPr>
        <p:blipFill>
          <a:blip r:embed="rId7"/>
          <a:srcRect l="-5" r="-5"/>
          <a:stretch/>
        </p:blipFill>
        <p:spPr>
          <a:xfrm>
            <a:off x="1484985" y="4672584"/>
            <a:ext cx="3860597" cy="1995221"/>
          </a:xfrm>
          <a:prstGeom prst="rect">
            <a:avLst/>
          </a:prstGeom>
        </p:spPr>
      </p:pic>
      <p:sp>
        <p:nvSpPr>
          <p:cNvPr id="36" name="Text 19"/>
          <p:cNvSpPr txBox="1"/>
          <p:nvPr/>
        </p:nvSpPr>
        <p:spPr>
          <a:xfrm>
            <a:off x="2200046" y="5100700"/>
            <a:ext cx="3525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Accessible Channels</a:t>
            </a:r>
            <a:endParaRPr lang="en-US" sz="1300" dirty="0"/>
          </a:p>
        </p:txBody>
      </p:sp>
      <p:sp>
        <p:nvSpPr>
          <p:cNvPr id="37" name="Text 20"/>
          <p:cNvSpPr txBox="1"/>
          <p:nvPr/>
        </p:nvSpPr>
        <p:spPr>
          <a:xfrm>
            <a:off x="1645328" y="5560875"/>
            <a:ext cx="348660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 Delivered through channels that reach the </a:t>
            </a:r>
            <a:r>
              <a:rPr lang="en-US" sz="12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last mile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: radio, SMS, extension services, farmer field schools. </a:t>
            </a:r>
            <a:endParaRPr lang="en-US" sz="1200" dirty="0">
              <a:latin typeface="Century" panose="02040604050505020304" pitchFamily="18" charset="0"/>
            </a:endParaRPr>
          </a:p>
        </p:txBody>
      </p:sp>
      <p:pic>
        <p:nvPicPr>
          <p:cNvPr id="38" name="Image 15" descr="preencoded.png"/>
          <p:cNvPicPr>
            <a:picLocks noChangeAspect="1"/>
          </p:cNvPicPr>
          <p:nvPr/>
        </p:nvPicPr>
        <p:blipFill>
          <a:blip r:embed="rId8"/>
          <a:srcRect l="-5" r="-5"/>
          <a:stretch/>
        </p:blipFill>
        <p:spPr>
          <a:xfrm>
            <a:off x="6210605" y="4748479"/>
            <a:ext cx="3860597" cy="1995221"/>
          </a:xfrm>
          <a:prstGeom prst="rect">
            <a:avLst/>
          </a:prstGeom>
        </p:spPr>
      </p:pic>
      <p:sp>
        <p:nvSpPr>
          <p:cNvPr id="43" name="Text 23"/>
          <p:cNvSpPr txBox="1"/>
          <p:nvPr/>
        </p:nvSpPr>
        <p:spPr>
          <a:xfrm>
            <a:off x="6526072" y="5078586"/>
            <a:ext cx="35250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Multi-Hazard Integration</a:t>
            </a:r>
            <a:endParaRPr lang="en-US" sz="1300" dirty="0"/>
          </a:p>
        </p:txBody>
      </p:sp>
      <p:sp>
        <p:nvSpPr>
          <p:cNvPr id="44" name="Text 24"/>
          <p:cNvSpPr txBox="1"/>
          <p:nvPr/>
        </p:nvSpPr>
        <p:spPr>
          <a:xfrm>
            <a:off x="6435090" y="5510174"/>
            <a:ext cx="348660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Integrating warnings for related risks such as </a:t>
            </a:r>
            <a:r>
              <a:rPr lang="en-US" sz="12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pests (locusts)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, crop diseases, floods, and dry spells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endParaRPr lang="en-US" sz="1000" dirty="0"/>
          </a:p>
        </p:txBody>
      </p:sp>
      <p:pic>
        <p:nvPicPr>
          <p:cNvPr id="45" name="Image 18" descr="preencoded.png"/>
          <p:cNvPicPr>
            <a:picLocks noChangeAspect="1"/>
          </p:cNvPicPr>
          <p:nvPr/>
        </p:nvPicPr>
        <p:blipFill>
          <a:blip r:embed="rId9"/>
          <a:srcRect t="-1" b="-1"/>
          <a:stretch/>
        </p:blipFill>
        <p:spPr>
          <a:xfrm>
            <a:off x="0" y="0"/>
            <a:ext cx="12191695" cy="914400"/>
          </a:xfrm>
          <a:prstGeom prst="rect">
            <a:avLst/>
          </a:prstGeom>
        </p:spPr>
      </p:pic>
      <p:pic>
        <p:nvPicPr>
          <p:cNvPr id="46" name="Image 19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7200" y="152705"/>
            <a:ext cx="609905" cy="609905"/>
          </a:xfrm>
          <a:prstGeom prst="rect">
            <a:avLst/>
          </a:prstGeom>
        </p:spPr>
      </p:pic>
      <p:pic>
        <p:nvPicPr>
          <p:cNvPr id="47" name="Image 2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33095" y="228600"/>
            <a:ext cx="457200" cy="457200"/>
          </a:xfrm>
          <a:prstGeom prst="rect">
            <a:avLst/>
          </a:prstGeom>
        </p:spPr>
      </p:pic>
      <p:sp>
        <p:nvSpPr>
          <p:cNvPr id="48" name="Text 25"/>
          <p:cNvSpPr txBox="1"/>
          <p:nvPr/>
        </p:nvSpPr>
        <p:spPr>
          <a:xfrm>
            <a:off x="1295705" y="190195"/>
            <a:ext cx="333390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-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Core Requirements</a:t>
            </a:r>
            <a:endParaRPr lang="en-US" sz="2200" dirty="0"/>
          </a:p>
        </p:txBody>
      </p:sp>
      <p:sp>
        <p:nvSpPr>
          <p:cNvPr id="49" name="Text 26"/>
          <p:cNvSpPr txBox="1"/>
          <p:nvPr/>
        </p:nvSpPr>
        <p:spPr>
          <a:xfrm>
            <a:off x="1295705" y="533095"/>
            <a:ext cx="352867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 Effective Climate Information Service</a:t>
            </a:r>
            <a:endParaRPr lang="en-US" sz="1000" dirty="0"/>
          </a:p>
        </p:txBody>
      </p:sp>
      <p:pic>
        <p:nvPicPr>
          <p:cNvPr id="50" name="Image 21" descr="preencoded.png"/>
          <p:cNvPicPr>
            <a:picLocks noChangeAspect="1"/>
          </p:cNvPicPr>
          <p:nvPr/>
        </p:nvPicPr>
        <p:blipFill>
          <a:blip r:embed="rId12"/>
          <a:srcRect t="-400" b="-400"/>
          <a:stretch/>
        </p:blipFill>
        <p:spPr>
          <a:xfrm>
            <a:off x="10820095" y="533095"/>
            <a:ext cx="914400" cy="38405"/>
          </a:xfrm>
          <a:prstGeom prst="rect">
            <a:avLst/>
          </a:prstGeom>
        </p:spPr>
      </p:pic>
      <p:sp>
        <p:nvSpPr>
          <p:cNvPr id="51" name="Text 27"/>
          <p:cNvSpPr txBox="1"/>
          <p:nvPr/>
        </p:nvSpPr>
        <p:spPr>
          <a:xfrm>
            <a:off x="10455250" y="342900"/>
            <a:ext cx="12810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WISER-PASS PROJECT</a:t>
            </a:r>
            <a:endParaRPr lang="en-US" sz="900" dirty="0"/>
          </a:p>
        </p:txBody>
      </p:sp>
      <p:pic>
        <p:nvPicPr>
          <p:cNvPr id="52" name="Image 22" descr="preencoded.png"/>
          <p:cNvPicPr>
            <a:picLocks noChangeAspect="1"/>
          </p:cNvPicPr>
          <p:nvPr/>
        </p:nvPicPr>
        <p:blipFill>
          <a:blip r:embed="rId13"/>
          <a:srcRect t="-1" b="-1"/>
          <a:stretch/>
        </p:blipFill>
        <p:spPr>
          <a:xfrm>
            <a:off x="-22648" y="6718088"/>
            <a:ext cx="12191695" cy="1143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50" y="0"/>
            <a:ext cx="3643617" cy="260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813028"/>
            <a:ext cx="12191695" cy="5943600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105802" y="914400"/>
            <a:ext cx="9144" cy="59436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04495" y="1218895"/>
            <a:ext cx="390449" cy="466344"/>
          </a:xfrm>
          <a:prstGeom prst="roundRect">
            <a:avLst>
              <a:gd name="adj" fmla="val 45696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t="-20192" b="-20192"/>
          <a:stretch/>
        </p:blipFill>
        <p:spPr>
          <a:xfrm>
            <a:off x="381305" y="1295705"/>
            <a:ext cx="237744" cy="26700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809244" y="1297534"/>
            <a:ext cx="308061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Climate Variables</a:t>
            </a:r>
            <a:endParaRPr lang="en-US" sz="1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14" r="-14"/>
          <a:stretch/>
        </p:blipFill>
        <p:spPr>
          <a:xfrm>
            <a:off x="304495" y="1910182"/>
            <a:ext cx="6416345" cy="990295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495605" y="2061972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rcRect t="-25000" b="-25000"/>
          <a:stretch/>
        </p:blipFill>
        <p:spPr>
          <a:xfrm>
            <a:off x="657454" y="2157070"/>
            <a:ext cx="133502" cy="267005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104595" y="2061972"/>
            <a:ext cx="55824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Onset Dates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1104595" y="2367382"/>
            <a:ext cx="55440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When exactly will rains start? Critical for sowing timing and avoiding </a:t>
            </a:r>
            <a:r>
              <a:rPr lang="en-US" sz="12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"false starts"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 that waste seeds</a:t>
            </a:r>
            <a:r>
              <a:rPr lang="en-US" sz="1200" dirty="0"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2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 t="-2" b="-2"/>
          <a:stretch/>
        </p:blipFill>
        <p:spPr>
          <a:xfrm>
            <a:off x="304495" y="3053182"/>
            <a:ext cx="6416345" cy="800100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495605" y="3204972"/>
            <a:ext cx="457200" cy="457200"/>
          </a:xfrm>
          <a:prstGeom prst="ellipse">
            <a:avLst/>
          </a:prstGeom>
          <a:solidFill>
            <a:srgbClr val="FFF7E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 t="-27660" b="-27660"/>
          <a:stretch/>
        </p:blipFill>
        <p:spPr>
          <a:xfrm>
            <a:off x="638251" y="3300070"/>
            <a:ext cx="171907" cy="267005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1104595" y="3204972"/>
            <a:ext cx="53346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Intra-seasonal Distribution</a:t>
            </a:r>
            <a:endParaRPr lang="en-US" sz="1300" dirty="0"/>
          </a:p>
        </p:txBody>
      </p:sp>
      <p:sp>
        <p:nvSpPr>
          <p:cNvPr id="18" name="Text 10"/>
          <p:cNvSpPr txBox="1"/>
          <p:nvPr/>
        </p:nvSpPr>
        <p:spPr>
          <a:xfrm>
            <a:off x="1104595" y="3510382"/>
            <a:ext cx="5906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Predictions of </a:t>
            </a:r>
            <a:r>
              <a:rPr lang="en-US" sz="12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dry spells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 (10+ consecutive days without rain) during the growing season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9"/>
          <a:srcRect l="-14" r="-14"/>
          <a:stretch/>
        </p:blipFill>
        <p:spPr>
          <a:xfrm>
            <a:off x="304495" y="4005072"/>
            <a:ext cx="6416345" cy="990295"/>
          </a:xfrm>
          <a:prstGeom prst="rect">
            <a:avLst/>
          </a:prstGeom>
        </p:spPr>
      </p:pic>
      <p:sp>
        <p:nvSpPr>
          <p:cNvPr id="20" name="Shape 11"/>
          <p:cNvSpPr/>
          <p:nvPr/>
        </p:nvSpPr>
        <p:spPr>
          <a:xfrm>
            <a:off x="495605" y="4157777"/>
            <a:ext cx="457200" cy="457200"/>
          </a:xfrm>
          <a:prstGeom prst="ellipse">
            <a:avLst/>
          </a:prstGeom>
          <a:solidFill>
            <a:srgbClr val="FEF2F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10"/>
          <a:srcRect t="-25000" b="-25000"/>
          <a:stretch/>
        </p:blipFill>
        <p:spPr>
          <a:xfrm>
            <a:off x="657454" y="4252874"/>
            <a:ext cx="133502" cy="267005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1104595" y="4157777"/>
            <a:ext cx="55824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Cessation Dates</a:t>
            </a:r>
            <a:endParaRPr lang="en-US" sz="1300" dirty="0">
              <a:latin typeface="Century" panose="02040604050505020304" pitchFamily="18" charset="0"/>
            </a:endParaRPr>
          </a:p>
        </p:txBody>
      </p:sp>
      <p:sp>
        <p:nvSpPr>
          <p:cNvPr id="23" name="Text 13"/>
          <p:cNvSpPr txBox="1"/>
          <p:nvPr/>
        </p:nvSpPr>
        <p:spPr>
          <a:xfrm>
            <a:off x="1104595" y="4462272"/>
            <a:ext cx="55440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When will rains end? Essential for selecting appropriate crop maturity varieties (</a:t>
            </a:r>
            <a:r>
              <a:rPr lang="en-US" sz="12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short vs long cycle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).</a:t>
            </a:r>
            <a:endParaRPr lang="en-US" sz="1200" dirty="0">
              <a:latin typeface="Century" panose="02040604050505020304" pitchFamily="18" charset="0"/>
            </a:endParaRPr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11"/>
          <a:srcRect l="-14" r="-14"/>
          <a:stretch/>
        </p:blipFill>
        <p:spPr>
          <a:xfrm>
            <a:off x="304495" y="5148072"/>
            <a:ext cx="6416345" cy="990295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495605" y="5300777"/>
            <a:ext cx="457200" cy="457200"/>
          </a:xfrm>
          <a:prstGeom prst="ellipse">
            <a:avLst/>
          </a:prstGeom>
          <a:solidFill>
            <a:srgbClr val="EEF2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12"/>
          <a:srcRect t="-27660" b="-27660"/>
          <a:stretch/>
        </p:blipFill>
        <p:spPr>
          <a:xfrm>
            <a:off x="638251" y="5395874"/>
            <a:ext cx="171907" cy="267005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1104595" y="5300777"/>
            <a:ext cx="55824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Rainfall Intensity</a:t>
            </a:r>
            <a:endParaRPr lang="en-US" sz="1300" dirty="0"/>
          </a:p>
        </p:txBody>
      </p:sp>
      <p:sp>
        <p:nvSpPr>
          <p:cNvPr id="28" name="Text 16"/>
          <p:cNvSpPr txBox="1"/>
          <p:nvPr/>
        </p:nvSpPr>
        <p:spPr>
          <a:xfrm>
            <a:off x="1104595" y="5605272"/>
            <a:ext cx="554400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Warnings for extreme heavy rainfall events that cause </a:t>
            </a:r>
            <a:r>
              <a:rPr lang="en-US" sz="12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flooding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, soil erosion, or crop damage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13"/>
          <a:srcRect t="-2" b="-2"/>
          <a:stretch/>
        </p:blipFill>
        <p:spPr>
          <a:xfrm>
            <a:off x="310896" y="6071105"/>
            <a:ext cx="6416345" cy="800100"/>
          </a:xfrm>
          <a:prstGeom prst="rect">
            <a:avLst/>
          </a:prstGeom>
        </p:spPr>
      </p:pic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4"/>
          <a:srcRect t="-27660" b="-27660"/>
          <a:stretch/>
        </p:blipFill>
        <p:spPr>
          <a:xfrm>
            <a:off x="645110" y="6313995"/>
            <a:ext cx="171907" cy="267005"/>
          </a:xfrm>
          <a:prstGeom prst="rect">
            <a:avLst/>
          </a:prstGeom>
        </p:spPr>
      </p:pic>
      <p:sp>
        <p:nvSpPr>
          <p:cNvPr id="32" name="Text 18"/>
          <p:cNvSpPr txBox="1"/>
          <p:nvPr/>
        </p:nvSpPr>
        <p:spPr>
          <a:xfrm>
            <a:off x="1095451" y="6267679"/>
            <a:ext cx="44101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Temperature Extremes</a:t>
            </a:r>
            <a:endParaRPr lang="en-US" sz="1300" dirty="0"/>
          </a:p>
        </p:txBody>
      </p:sp>
      <p:sp>
        <p:nvSpPr>
          <p:cNvPr id="33" name="Text 19"/>
          <p:cNvSpPr txBox="1"/>
          <p:nvPr/>
        </p:nvSpPr>
        <p:spPr>
          <a:xfrm>
            <a:off x="1062076" y="6614769"/>
            <a:ext cx="49816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Heat waves</a:t>
            </a: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 or cold snaps that affect sensitive crop development stages.</a:t>
            </a:r>
            <a:endParaRPr lang="en-US" sz="1100" dirty="0">
              <a:latin typeface="Century" panose="02040604050505020304" pitchFamily="18" charset="0"/>
            </a:endParaRPr>
          </a:p>
        </p:txBody>
      </p:sp>
      <p:sp>
        <p:nvSpPr>
          <p:cNvPr id="34" name="Shape 20"/>
          <p:cNvSpPr/>
          <p:nvPr/>
        </p:nvSpPr>
        <p:spPr>
          <a:xfrm>
            <a:off x="7112203" y="952107"/>
            <a:ext cx="5086807" cy="59436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5" name="Shape 21"/>
          <p:cNvSpPr/>
          <p:nvPr/>
        </p:nvSpPr>
        <p:spPr>
          <a:xfrm>
            <a:off x="7416698" y="1218895"/>
            <a:ext cx="342900" cy="466344"/>
          </a:xfrm>
          <a:prstGeom prst="roundRect">
            <a:avLst>
              <a:gd name="adj" fmla="val 59259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15"/>
          <a:srcRect t="-20192" b="-20192"/>
          <a:stretch/>
        </p:blipFill>
        <p:spPr>
          <a:xfrm>
            <a:off x="7492594" y="1295705"/>
            <a:ext cx="190195" cy="267005"/>
          </a:xfrm>
          <a:prstGeom prst="rect">
            <a:avLst/>
          </a:prstGeom>
        </p:spPr>
      </p:pic>
      <p:sp>
        <p:nvSpPr>
          <p:cNvPr id="37" name="Text 22"/>
          <p:cNvSpPr txBox="1"/>
          <p:nvPr/>
        </p:nvSpPr>
        <p:spPr>
          <a:xfrm>
            <a:off x="7873898" y="1221638"/>
            <a:ext cx="265176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Beyond Meteorology</a:t>
            </a:r>
            <a:endParaRPr lang="en-US" sz="1800" dirty="0"/>
          </a:p>
        </p:txBody>
      </p:sp>
      <p:sp>
        <p:nvSpPr>
          <p:cNvPr id="38" name="Text 23"/>
          <p:cNvSpPr txBox="1"/>
          <p:nvPr/>
        </p:nvSpPr>
        <p:spPr>
          <a:xfrm>
            <a:off x="7873898" y="1526134"/>
            <a:ext cx="260604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Impact-Based Info</a:t>
            </a:r>
            <a:endParaRPr lang="en-US" sz="900" dirty="0"/>
          </a:p>
        </p:txBody>
      </p:sp>
      <p:pic>
        <p:nvPicPr>
          <p:cNvPr id="39" name="Image 13" descr="preencoded.png"/>
          <p:cNvPicPr>
            <a:picLocks noChangeAspect="1"/>
          </p:cNvPicPr>
          <p:nvPr/>
        </p:nvPicPr>
        <p:blipFill>
          <a:blip r:embed="rId16"/>
          <a:srcRect l="-13" r="-13"/>
          <a:stretch/>
        </p:blipFill>
        <p:spPr>
          <a:xfrm>
            <a:off x="7416698" y="1910182"/>
            <a:ext cx="4470502" cy="1195121"/>
          </a:xfrm>
          <a:prstGeom prst="rect">
            <a:avLst/>
          </a:prstGeom>
        </p:spPr>
      </p:pic>
      <p:pic>
        <p:nvPicPr>
          <p:cNvPr id="40" name="Image 14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1697005" y="1833372"/>
            <a:ext cx="304495" cy="304495"/>
          </a:xfrm>
          <a:prstGeom prst="rect">
            <a:avLst/>
          </a:prstGeom>
        </p:spPr>
      </p:pic>
      <p:pic>
        <p:nvPicPr>
          <p:cNvPr id="41" name="Image 15" descr="preencoded.png"/>
          <p:cNvPicPr>
            <a:picLocks noChangeAspect="1"/>
          </p:cNvPicPr>
          <p:nvPr/>
        </p:nvPicPr>
        <p:blipFill>
          <a:blip r:embed="rId18"/>
          <a:srcRect t="-21233" b="-21233"/>
          <a:stretch/>
        </p:blipFill>
        <p:spPr>
          <a:xfrm>
            <a:off x="11782044" y="1890979"/>
            <a:ext cx="133502" cy="190195"/>
          </a:xfrm>
          <a:prstGeom prst="rect">
            <a:avLst/>
          </a:prstGeom>
        </p:spPr>
      </p:pic>
      <p:sp>
        <p:nvSpPr>
          <p:cNvPr id="42" name="Text 24"/>
          <p:cNvSpPr txBox="1"/>
          <p:nvPr/>
        </p:nvSpPr>
        <p:spPr>
          <a:xfrm>
            <a:off x="7606894" y="2138782"/>
            <a:ext cx="42108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Pest &amp; Disease Risk</a:t>
            </a:r>
            <a:endParaRPr lang="en-US" sz="1300" dirty="0"/>
          </a:p>
        </p:txBody>
      </p:sp>
      <p:sp>
        <p:nvSpPr>
          <p:cNvPr id="43" name="Text 25"/>
          <p:cNvSpPr txBox="1"/>
          <p:nvPr/>
        </p:nvSpPr>
        <p:spPr>
          <a:xfrm>
            <a:off x="7606894" y="2481682"/>
            <a:ext cx="417240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Advisories on conditions favorable for locusts, </a:t>
            </a:r>
            <a:r>
              <a:rPr lang="en-US" sz="11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fall armyworm</a:t>
            </a:r>
            <a:r>
              <a:rPr lang="en-US" sz="11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, or fungal diseases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44" name="Image 16" descr="preencoded.png"/>
          <p:cNvPicPr>
            <a:picLocks noChangeAspect="1"/>
          </p:cNvPicPr>
          <p:nvPr/>
        </p:nvPicPr>
        <p:blipFill>
          <a:blip r:embed="rId19"/>
          <a:srcRect l="-13" r="-13"/>
          <a:stretch/>
        </p:blipFill>
        <p:spPr>
          <a:xfrm>
            <a:off x="7416698" y="3333902"/>
            <a:ext cx="4470502" cy="1195121"/>
          </a:xfrm>
          <a:prstGeom prst="rect">
            <a:avLst/>
          </a:prstGeom>
        </p:spPr>
      </p:pic>
      <p:pic>
        <p:nvPicPr>
          <p:cNvPr id="45" name="Image 17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1697005" y="3258007"/>
            <a:ext cx="304495" cy="304495"/>
          </a:xfrm>
          <a:prstGeom prst="rect">
            <a:avLst/>
          </a:prstGeom>
        </p:spPr>
      </p:pic>
      <p:pic>
        <p:nvPicPr>
          <p:cNvPr id="46" name="Image 18" descr="preencoded.png"/>
          <p:cNvPicPr>
            <a:picLocks noChangeAspect="1"/>
          </p:cNvPicPr>
          <p:nvPr/>
        </p:nvPicPr>
        <p:blipFill>
          <a:blip r:embed="rId21"/>
          <a:srcRect t="-20060" b="-20060"/>
          <a:stretch/>
        </p:blipFill>
        <p:spPr>
          <a:xfrm>
            <a:off x="11772900" y="3314700"/>
            <a:ext cx="152705" cy="190195"/>
          </a:xfrm>
          <a:prstGeom prst="rect">
            <a:avLst/>
          </a:prstGeom>
        </p:spPr>
      </p:pic>
      <p:sp>
        <p:nvSpPr>
          <p:cNvPr id="47" name="Text 26"/>
          <p:cNvSpPr txBox="1"/>
          <p:nvPr/>
        </p:nvSpPr>
        <p:spPr>
          <a:xfrm>
            <a:off x="7606894" y="3562502"/>
            <a:ext cx="42108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Water</a:t>
            </a: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Availability</a:t>
            </a:r>
            <a:endParaRPr lang="en-US" sz="1300" dirty="0"/>
          </a:p>
        </p:txBody>
      </p:sp>
      <p:sp>
        <p:nvSpPr>
          <p:cNvPr id="48" name="Text 27"/>
          <p:cNvSpPr txBox="1"/>
          <p:nvPr/>
        </p:nvSpPr>
        <p:spPr>
          <a:xfrm>
            <a:off x="7606894" y="3905402"/>
            <a:ext cx="417240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Forecasts for </a:t>
            </a:r>
            <a:r>
              <a:rPr lang="en-US" sz="11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soil moisture levels</a:t>
            </a:r>
            <a:r>
              <a:rPr lang="en-US" sz="11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 and water availability for irrigation or livestock</a:t>
            </a:r>
            <a:r>
              <a:rPr lang="en-US" sz="10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>
              <a:latin typeface="Century" panose="02040604050505020304" pitchFamily="18" charset="0"/>
            </a:endParaRPr>
          </a:p>
        </p:txBody>
      </p:sp>
      <p:pic>
        <p:nvPicPr>
          <p:cNvPr id="49" name="Image 19" descr="preencoded.png"/>
          <p:cNvPicPr>
            <a:picLocks noChangeAspect="1"/>
          </p:cNvPicPr>
          <p:nvPr/>
        </p:nvPicPr>
        <p:blipFill>
          <a:blip r:embed="rId22"/>
          <a:srcRect l="-13" r="-13"/>
          <a:stretch/>
        </p:blipFill>
        <p:spPr>
          <a:xfrm>
            <a:off x="7416698" y="4757623"/>
            <a:ext cx="4470502" cy="1195121"/>
          </a:xfrm>
          <a:prstGeom prst="rect">
            <a:avLst/>
          </a:prstGeom>
        </p:spPr>
      </p:pic>
      <p:pic>
        <p:nvPicPr>
          <p:cNvPr id="50" name="Image 20" descr="preencoded.png"/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1697005" y="4681728"/>
            <a:ext cx="304495" cy="304495"/>
          </a:xfrm>
          <a:prstGeom prst="rect">
            <a:avLst/>
          </a:prstGeom>
        </p:spPr>
      </p:pic>
      <p:pic>
        <p:nvPicPr>
          <p:cNvPr id="51" name="Image 21" descr="preencoded.png"/>
          <p:cNvPicPr>
            <a:picLocks noChangeAspect="1"/>
          </p:cNvPicPr>
          <p:nvPr/>
        </p:nvPicPr>
        <p:blipFill>
          <a:blip r:embed="rId24"/>
          <a:srcRect t="-21233" b="-21233"/>
          <a:stretch/>
        </p:blipFill>
        <p:spPr>
          <a:xfrm>
            <a:off x="11782044" y="4738421"/>
            <a:ext cx="133502" cy="190195"/>
          </a:xfrm>
          <a:prstGeom prst="rect">
            <a:avLst/>
          </a:prstGeom>
        </p:spPr>
      </p:pic>
      <p:sp>
        <p:nvSpPr>
          <p:cNvPr id="52" name="Text 28"/>
          <p:cNvSpPr txBox="1"/>
          <p:nvPr/>
        </p:nvSpPr>
        <p:spPr>
          <a:xfrm>
            <a:off x="7606894" y="4986223"/>
            <a:ext cx="42108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 Implications</a:t>
            </a:r>
            <a:endParaRPr lang="en-US" sz="1300" dirty="0"/>
          </a:p>
        </p:txBody>
      </p:sp>
      <p:sp>
        <p:nvSpPr>
          <p:cNvPr id="53" name="Text 29"/>
          <p:cNvSpPr txBox="1"/>
          <p:nvPr/>
        </p:nvSpPr>
        <p:spPr>
          <a:xfrm>
            <a:off x="7606894" y="5329123"/>
            <a:ext cx="417240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Economic outlooks based on expected </a:t>
            </a:r>
            <a:r>
              <a:rPr lang="en-US" sz="1000" b="1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harvest volumes</a:t>
            </a:r>
            <a:r>
              <a:rPr lang="en-US" sz="10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and regional climate patterns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54" name="Image 22" descr="preencoded.png"/>
          <p:cNvPicPr>
            <a:picLocks noChangeAspect="1"/>
          </p:cNvPicPr>
          <p:nvPr/>
        </p:nvPicPr>
        <p:blipFill>
          <a:blip r:embed="rId25"/>
          <a:srcRect t="-1" b="-1"/>
          <a:stretch/>
        </p:blipFill>
        <p:spPr>
          <a:xfrm>
            <a:off x="0" y="0"/>
            <a:ext cx="12191695" cy="914400"/>
          </a:xfrm>
          <a:prstGeom prst="rect">
            <a:avLst/>
          </a:prstGeom>
        </p:spPr>
      </p:pic>
      <p:pic>
        <p:nvPicPr>
          <p:cNvPr id="55" name="Image 23" descr="preencoded.png"/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457200" y="152705"/>
            <a:ext cx="609905" cy="609905"/>
          </a:xfrm>
          <a:prstGeom prst="rect">
            <a:avLst/>
          </a:prstGeom>
        </p:spPr>
      </p:pic>
      <p:pic>
        <p:nvPicPr>
          <p:cNvPr id="56" name="Image 24" descr="preencoded.png"/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533095" y="228600"/>
            <a:ext cx="457200" cy="457200"/>
          </a:xfrm>
          <a:prstGeom prst="rect">
            <a:avLst/>
          </a:prstGeom>
        </p:spPr>
      </p:pic>
      <p:sp>
        <p:nvSpPr>
          <p:cNvPr id="57" name="Text 30"/>
          <p:cNvSpPr txBox="1"/>
          <p:nvPr/>
        </p:nvSpPr>
        <p:spPr>
          <a:xfrm>
            <a:off x="1295705" y="190195"/>
            <a:ext cx="349575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-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Technical Variables</a:t>
            </a:r>
            <a:endParaRPr lang="en-US" sz="2200" dirty="0"/>
          </a:p>
        </p:txBody>
      </p:sp>
      <p:sp>
        <p:nvSpPr>
          <p:cNvPr id="58" name="Text 31"/>
          <p:cNvSpPr txBox="1"/>
          <p:nvPr/>
        </p:nvSpPr>
        <p:spPr>
          <a:xfrm>
            <a:off x="1295705" y="533095"/>
            <a:ext cx="34957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kern="0" spc="26" dirty="0">
                <a:solidFill>
                  <a:srgbClr val="BBF7D0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Specific Data Points Users Need</a:t>
            </a:r>
            <a:endParaRPr lang="en-US" sz="1200" dirty="0">
              <a:latin typeface="Century" panose="02040604050505020304" pitchFamily="18" charset="0"/>
            </a:endParaRPr>
          </a:p>
        </p:txBody>
      </p:sp>
      <p:pic>
        <p:nvPicPr>
          <p:cNvPr id="59" name="Image 25" descr="preencoded.png"/>
          <p:cNvPicPr>
            <a:picLocks noChangeAspect="1"/>
          </p:cNvPicPr>
          <p:nvPr/>
        </p:nvPicPr>
        <p:blipFill>
          <a:blip r:embed="rId28"/>
          <a:srcRect t="-400" b="-400"/>
          <a:stretch/>
        </p:blipFill>
        <p:spPr>
          <a:xfrm>
            <a:off x="10820095" y="533095"/>
            <a:ext cx="914400" cy="38405"/>
          </a:xfrm>
          <a:prstGeom prst="rect">
            <a:avLst/>
          </a:prstGeom>
        </p:spPr>
      </p:pic>
      <p:sp>
        <p:nvSpPr>
          <p:cNvPr id="60" name="Text 32"/>
          <p:cNvSpPr txBox="1"/>
          <p:nvPr/>
        </p:nvSpPr>
        <p:spPr>
          <a:xfrm>
            <a:off x="10455250" y="342900"/>
            <a:ext cx="12810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WISER-PASS PROJECT</a:t>
            </a:r>
            <a:endParaRPr lang="en-US" sz="9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58" y="0"/>
            <a:ext cx="2106538" cy="1497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-8687" y="-44433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6325737" y="825603"/>
            <a:ext cx="4258356" cy="1154362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76695" y="1295705"/>
            <a:ext cx="418795" cy="543154"/>
          </a:xfrm>
          <a:prstGeom prst="roundRect">
            <a:avLst>
              <a:gd name="adj" fmla="val 218341"/>
            </a:avLst>
          </a:prstGeom>
          <a:solidFill>
            <a:srgbClr val="FEF9C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t="-20192" b="-20192"/>
          <a:stretch/>
        </p:blipFill>
        <p:spPr>
          <a:xfrm>
            <a:off x="6590995" y="1410005"/>
            <a:ext cx="190195" cy="267005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010705" y="1335938"/>
            <a:ext cx="279897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Format Requirements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010705" y="1640434"/>
            <a:ext cx="274411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kern="0" spc="22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Usability &amp; Comprehension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12" r="-12"/>
          <a:stretch/>
        </p:blipFill>
        <p:spPr>
          <a:xfrm>
            <a:off x="6476695" y="2138782"/>
            <a:ext cx="2553005" cy="1857146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6938467" y="2387869"/>
            <a:ext cx="14676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Simple &amp; Visual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686689" y="2783754"/>
            <a:ext cx="2218792" cy="747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Pictograms and clear visuals instead of text-heavy PDF bulletins.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rcRect l="-12" r="-12"/>
          <a:stretch/>
        </p:blipFill>
        <p:spPr>
          <a:xfrm>
            <a:off x="9239694" y="2086661"/>
            <a:ext cx="2553005" cy="1857146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9796789" y="2345461"/>
            <a:ext cx="11448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Multilingual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9390430" y="2717133"/>
            <a:ext cx="2287829" cy="606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Voice messages and text in local dialects for better comprehension.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7"/>
          <a:srcRect l="-14" r="-14"/>
          <a:stretch/>
        </p:blipFill>
        <p:spPr>
          <a:xfrm>
            <a:off x="6476695" y="4098341"/>
            <a:ext cx="2553005" cy="2042770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7105803" y="4510278"/>
            <a:ext cx="107990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Color-Coded</a:t>
            </a:r>
            <a:endParaRPr lang="en-US" sz="1200" dirty="0"/>
          </a:p>
        </p:txBody>
      </p:sp>
      <p:sp>
        <p:nvSpPr>
          <p:cNvPr id="23" name="Text 13"/>
          <p:cNvSpPr txBox="1"/>
          <p:nvPr/>
        </p:nvSpPr>
        <p:spPr>
          <a:xfrm>
            <a:off x="6610798" y="4964734"/>
            <a:ext cx="2181157" cy="68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"</a:t>
            </a: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Traffic Light" system (Red/Amber/Green) for intuitive risk levels</a:t>
            </a:r>
            <a:r>
              <a:rPr lang="en-US" sz="12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.</a:t>
            </a:r>
            <a:endParaRPr lang="en-US" sz="1200" dirty="0">
              <a:latin typeface="Century" panose="02040604050505020304" pitchFamily="18" charset="0"/>
            </a:endParaRPr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8"/>
          <a:srcRect l="-14" r="-14"/>
          <a:stretch/>
        </p:blipFill>
        <p:spPr>
          <a:xfrm>
            <a:off x="9258300" y="4224528"/>
            <a:ext cx="2553005" cy="2042770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9723273" y="4395978"/>
            <a:ext cx="137251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Localized Maps</a:t>
            </a:r>
            <a:endParaRPr lang="en-US" sz="1200" dirty="0"/>
          </a:p>
        </p:txBody>
      </p:sp>
      <p:sp>
        <p:nvSpPr>
          <p:cNvPr id="28" name="Text 16"/>
          <p:cNvSpPr txBox="1"/>
          <p:nvPr/>
        </p:nvSpPr>
        <p:spPr>
          <a:xfrm>
            <a:off x="9390429" y="4949672"/>
            <a:ext cx="2287829" cy="703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Downscaled visual maps relevant to specific districts or villages</a:t>
            </a:r>
            <a:r>
              <a:rPr lang="en-US" sz="14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400" dirty="0"/>
          </a:p>
        </p:txBody>
      </p:sp>
      <p:sp>
        <p:nvSpPr>
          <p:cNvPr id="29" name="Shape 17"/>
          <p:cNvSpPr/>
          <p:nvPr/>
        </p:nvSpPr>
        <p:spPr>
          <a:xfrm>
            <a:off x="0" y="914400"/>
            <a:ext cx="6096305" cy="5943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0" name="Shape 18"/>
          <p:cNvSpPr/>
          <p:nvPr/>
        </p:nvSpPr>
        <p:spPr>
          <a:xfrm>
            <a:off x="6087161" y="914400"/>
            <a:ext cx="9144" cy="59436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31" name="Shape 19"/>
          <p:cNvSpPr/>
          <p:nvPr/>
        </p:nvSpPr>
        <p:spPr>
          <a:xfrm>
            <a:off x="381305" y="1295705"/>
            <a:ext cx="448056" cy="543154"/>
          </a:xfrm>
          <a:prstGeom prst="roundRect">
            <a:avLst>
              <a:gd name="adj" fmla="val 204082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2" name="Text 20"/>
          <p:cNvSpPr txBox="1"/>
          <p:nvPr/>
        </p:nvSpPr>
        <p:spPr>
          <a:xfrm>
            <a:off x="942746" y="1211521"/>
            <a:ext cx="394106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Preferred Delivery Channels</a:t>
            </a:r>
            <a:endParaRPr lang="en-US" sz="1800" dirty="0"/>
          </a:p>
        </p:txBody>
      </p:sp>
      <p:pic>
        <p:nvPicPr>
          <p:cNvPr id="34" name="Image 10" descr="preencoded.png"/>
          <p:cNvPicPr>
            <a:picLocks noChangeAspect="1"/>
          </p:cNvPicPr>
          <p:nvPr/>
        </p:nvPicPr>
        <p:blipFill>
          <a:blip r:embed="rId9"/>
          <a:srcRect l="-2" r="-2"/>
          <a:stretch/>
        </p:blipFill>
        <p:spPr>
          <a:xfrm>
            <a:off x="381305" y="2138782"/>
            <a:ext cx="5248656" cy="1119226"/>
          </a:xfrm>
          <a:prstGeom prst="rect">
            <a:avLst/>
          </a:prstGeom>
        </p:spPr>
      </p:pic>
      <p:pic>
        <p:nvPicPr>
          <p:cNvPr id="35" name="Image 11" descr="preencoded.png"/>
          <p:cNvPicPr>
            <a:picLocks noChangeAspect="1"/>
          </p:cNvPicPr>
          <p:nvPr/>
        </p:nvPicPr>
        <p:blipFill>
          <a:blip r:embed="rId10"/>
          <a:srcRect l="-70" r="-70"/>
          <a:stretch/>
        </p:blipFill>
        <p:spPr>
          <a:xfrm>
            <a:off x="609905" y="2328977"/>
            <a:ext cx="400507" cy="540410"/>
          </a:xfrm>
          <a:prstGeom prst="rect">
            <a:avLst/>
          </a:prstGeom>
        </p:spPr>
      </p:pic>
      <p:sp>
        <p:nvSpPr>
          <p:cNvPr id="36" name="Text 22"/>
          <p:cNvSpPr txBox="1"/>
          <p:nvPr/>
        </p:nvSpPr>
        <p:spPr>
          <a:xfrm>
            <a:off x="1162202" y="2328977"/>
            <a:ext cx="43918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Community Radio</a:t>
            </a:r>
            <a:endParaRPr lang="en-US" sz="1300" dirty="0"/>
          </a:p>
        </p:txBody>
      </p:sp>
      <p:sp>
        <p:nvSpPr>
          <p:cNvPr id="37" name="Text 23"/>
          <p:cNvSpPr txBox="1"/>
          <p:nvPr/>
        </p:nvSpPr>
        <p:spPr>
          <a:xfrm>
            <a:off x="1162202" y="2633472"/>
            <a:ext cx="435345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Most effective tool for mass reach in local languages across rural Africa</a:t>
            </a:r>
            <a:r>
              <a:rPr lang="en-US" sz="10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>
              <a:latin typeface="Century" panose="02040604050505020304" pitchFamily="18" charset="0"/>
            </a:endParaRPr>
          </a:p>
        </p:txBody>
      </p:sp>
      <p:pic>
        <p:nvPicPr>
          <p:cNvPr id="38" name="Image 12" descr="preencoded.png"/>
          <p:cNvPicPr>
            <a:picLocks noChangeAspect="1"/>
          </p:cNvPicPr>
          <p:nvPr/>
        </p:nvPicPr>
        <p:blipFill>
          <a:blip r:embed="rId11"/>
          <a:srcRect t="-6" b="-6"/>
          <a:stretch/>
        </p:blipFill>
        <p:spPr>
          <a:xfrm>
            <a:off x="381305" y="3448202"/>
            <a:ext cx="5248656" cy="921715"/>
          </a:xfrm>
          <a:prstGeom prst="rect">
            <a:avLst/>
          </a:prstGeom>
        </p:spPr>
      </p:pic>
      <p:pic>
        <p:nvPicPr>
          <p:cNvPr id="39" name="Image 13" descr="preencoded.png"/>
          <p:cNvPicPr>
            <a:picLocks noChangeAspect="1"/>
          </p:cNvPicPr>
          <p:nvPr/>
        </p:nvPicPr>
        <p:blipFill>
          <a:blip r:embed="rId12"/>
          <a:srcRect l="-33" r="-33"/>
          <a:stretch/>
        </p:blipFill>
        <p:spPr>
          <a:xfrm>
            <a:off x="609905" y="3638398"/>
            <a:ext cx="362102" cy="540410"/>
          </a:xfrm>
          <a:prstGeom prst="rect">
            <a:avLst/>
          </a:prstGeom>
        </p:spPr>
      </p:pic>
      <p:sp>
        <p:nvSpPr>
          <p:cNvPr id="40" name="Text 24"/>
          <p:cNvSpPr txBox="1"/>
          <p:nvPr/>
        </p:nvSpPr>
        <p:spPr>
          <a:xfrm>
            <a:off x="1086307" y="3503523"/>
            <a:ext cx="42391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Mobile Technology (SMS/USSD)</a:t>
            </a:r>
            <a:endParaRPr lang="en-US" sz="1300" dirty="0"/>
          </a:p>
        </p:txBody>
      </p:sp>
      <p:sp>
        <p:nvSpPr>
          <p:cNvPr id="41" name="Text 25"/>
          <p:cNvSpPr txBox="1"/>
          <p:nvPr/>
        </p:nvSpPr>
        <p:spPr>
          <a:xfrm>
            <a:off x="1123798" y="3943807"/>
            <a:ext cx="481065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Rapid alerts and simple text-based or audio advisories direct to users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42" name="Image 14" descr="preencoded.png"/>
          <p:cNvPicPr>
            <a:picLocks noChangeAspect="1"/>
          </p:cNvPicPr>
          <p:nvPr/>
        </p:nvPicPr>
        <p:blipFill>
          <a:blip r:embed="rId9"/>
          <a:srcRect l="-2" r="-2"/>
          <a:stretch/>
        </p:blipFill>
        <p:spPr>
          <a:xfrm>
            <a:off x="381305" y="4560113"/>
            <a:ext cx="5248656" cy="1119226"/>
          </a:xfrm>
          <a:prstGeom prst="rect">
            <a:avLst/>
          </a:prstGeom>
        </p:spPr>
      </p:pic>
      <p:pic>
        <p:nvPicPr>
          <p:cNvPr id="43" name="Image 15" descr="preencoded.png"/>
          <p:cNvPicPr>
            <a:picLocks noChangeAspect="1"/>
          </p:cNvPicPr>
          <p:nvPr/>
        </p:nvPicPr>
        <p:blipFill>
          <a:blip r:embed="rId13"/>
          <a:srcRect l="-52" r="-52"/>
          <a:stretch/>
        </p:blipFill>
        <p:spPr>
          <a:xfrm>
            <a:off x="609905" y="4750308"/>
            <a:ext cx="381305" cy="540410"/>
          </a:xfrm>
          <a:prstGeom prst="rect">
            <a:avLst/>
          </a:prstGeom>
        </p:spPr>
      </p:pic>
      <p:sp>
        <p:nvSpPr>
          <p:cNvPr id="44" name="Text 26"/>
          <p:cNvSpPr txBox="1"/>
          <p:nvPr/>
        </p:nvSpPr>
        <p:spPr>
          <a:xfrm>
            <a:off x="1143000" y="4750308"/>
            <a:ext cx="44101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Agricultural Extension Services</a:t>
            </a:r>
            <a:endParaRPr lang="en-US" sz="1300" dirty="0"/>
          </a:p>
        </p:txBody>
      </p:sp>
      <p:sp>
        <p:nvSpPr>
          <p:cNvPr id="45" name="Text 27"/>
          <p:cNvSpPr txBox="1"/>
          <p:nvPr/>
        </p:nvSpPr>
        <p:spPr>
          <a:xfrm>
            <a:off x="1143000" y="5055718"/>
            <a:ext cx="4372661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Human intermediaries essential to interpret data and contextualize advice.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46" name="Image 16" descr="preencoded.png"/>
          <p:cNvPicPr>
            <a:picLocks noChangeAspect="1"/>
          </p:cNvPicPr>
          <p:nvPr/>
        </p:nvPicPr>
        <p:blipFill>
          <a:blip r:embed="rId11"/>
          <a:srcRect t="-6" b="-6"/>
          <a:stretch/>
        </p:blipFill>
        <p:spPr>
          <a:xfrm>
            <a:off x="381305" y="5742432"/>
            <a:ext cx="5248656" cy="921715"/>
          </a:xfrm>
          <a:prstGeom prst="rect">
            <a:avLst/>
          </a:prstGeom>
        </p:spPr>
      </p:pic>
      <p:pic>
        <p:nvPicPr>
          <p:cNvPr id="47" name="Image 17" descr="preencoded.png"/>
          <p:cNvPicPr>
            <a:picLocks noChangeAspect="1"/>
          </p:cNvPicPr>
          <p:nvPr/>
        </p:nvPicPr>
        <p:blipFill>
          <a:blip r:embed="rId14"/>
          <a:srcRect l="-55" r="-55"/>
          <a:stretch/>
        </p:blipFill>
        <p:spPr>
          <a:xfrm>
            <a:off x="609905" y="6060643"/>
            <a:ext cx="448056" cy="540410"/>
          </a:xfrm>
          <a:prstGeom prst="rect">
            <a:avLst/>
          </a:prstGeom>
        </p:spPr>
      </p:pic>
      <p:sp>
        <p:nvSpPr>
          <p:cNvPr id="48" name="Text 28"/>
          <p:cNvSpPr txBox="1"/>
          <p:nvPr/>
        </p:nvSpPr>
        <p:spPr>
          <a:xfrm>
            <a:off x="1162202" y="5876849"/>
            <a:ext cx="42199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Farmer Field Schools</a:t>
            </a:r>
            <a:endParaRPr lang="en-US" sz="1300" dirty="0">
              <a:latin typeface="Century" panose="02040604050505020304" pitchFamily="18" charset="0"/>
            </a:endParaRPr>
          </a:p>
        </p:txBody>
      </p:sp>
      <p:sp>
        <p:nvSpPr>
          <p:cNvPr id="49" name="Text 29"/>
          <p:cNvSpPr txBox="1"/>
          <p:nvPr/>
        </p:nvSpPr>
        <p:spPr>
          <a:xfrm>
            <a:off x="1076249" y="6221120"/>
            <a:ext cx="47914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Peer-to-peer learning environments for discussing seasonal outlooks.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50" name="Image 18" descr="preencoded.png"/>
          <p:cNvPicPr>
            <a:picLocks noChangeAspect="1"/>
          </p:cNvPicPr>
          <p:nvPr/>
        </p:nvPicPr>
        <p:blipFill>
          <a:blip r:embed="rId15"/>
          <a:srcRect t="-18437" b="-18437"/>
          <a:stretch/>
        </p:blipFill>
        <p:spPr>
          <a:xfrm>
            <a:off x="495605" y="1410005"/>
            <a:ext cx="219456" cy="267005"/>
          </a:xfrm>
          <a:prstGeom prst="rect">
            <a:avLst/>
          </a:prstGeom>
        </p:spPr>
      </p:pic>
      <p:pic>
        <p:nvPicPr>
          <p:cNvPr id="51" name="Image 19" descr="preencoded.png"/>
          <p:cNvPicPr>
            <a:picLocks noChangeAspect="1"/>
          </p:cNvPicPr>
          <p:nvPr/>
        </p:nvPicPr>
        <p:blipFill>
          <a:blip r:embed="rId16"/>
          <a:srcRect t="-27660" b="-27660"/>
          <a:stretch/>
        </p:blipFill>
        <p:spPr>
          <a:xfrm>
            <a:off x="724205" y="2443277"/>
            <a:ext cx="171907" cy="267005"/>
          </a:xfrm>
          <a:prstGeom prst="rect">
            <a:avLst/>
          </a:prstGeom>
        </p:spPr>
      </p:pic>
      <p:pic>
        <p:nvPicPr>
          <p:cNvPr id="52" name="Image 20" descr="preencoded.png"/>
          <p:cNvPicPr>
            <a:picLocks noChangeAspect="1"/>
          </p:cNvPicPr>
          <p:nvPr/>
        </p:nvPicPr>
        <p:blipFill>
          <a:blip r:embed="rId17"/>
          <a:srcRect t="-25000" b="-25000"/>
          <a:stretch/>
        </p:blipFill>
        <p:spPr>
          <a:xfrm>
            <a:off x="724205" y="3752698"/>
            <a:ext cx="133502" cy="267005"/>
          </a:xfrm>
          <a:prstGeom prst="rect">
            <a:avLst/>
          </a:prstGeom>
        </p:spPr>
      </p:pic>
      <p:pic>
        <p:nvPicPr>
          <p:cNvPr id="53" name="Image 21" descr="preencoded.png"/>
          <p:cNvPicPr>
            <a:picLocks noChangeAspect="1"/>
          </p:cNvPicPr>
          <p:nvPr/>
        </p:nvPicPr>
        <p:blipFill>
          <a:blip r:embed="rId18"/>
          <a:srcRect t="-26497" b="-26497"/>
          <a:stretch/>
        </p:blipFill>
        <p:spPr>
          <a:xfrm>
            <a:off x="724205" y="4864608"/>
            <a:ext cx="152705" cy="267005"/>
          </a:xfrm>
          <a:prstGeom prst="rect">
            <a:avLst/>
          </a:prstGeom>
        </p:spPr>
      </p:pic>
      <p:pic>
        <p:nvPicPr>
          <p:cNvPr id="54" name="Image 22" descr="preencoded.png"/>
          <p:cNvPicPr>
            <a:picLocks noChangeAspect="1"/>
          </p:cNvPicPr>
          <p:nvPr/>
        </p:nvPicPr>
        <p:blipFill>
          <a:blip r:embed="rId19"/>
          <a:srcRect t="-26042" b="-26042"/>
          <a:stretch/>
        </p:blipFill>
        <p:spPr>
          <a:xfrm>
            <a:off x="724205" y="6174943"/>
            <a:ext cx="219456" cy="267005"/>
          </a:xfrm>
          <a:prstGeom prst="rect">
            <a:avLst/>
          </a:prstGeom>
        </p:spPr>
      </p:pic>
      <p:pic>
        <p:nvPicPr>
          <p:cNvPr id="55" name="Image 23" descr="preencoded.png"/>
          <p:cNvPicPr>
            <a:picLocks noChangeAspect="1"/>
          </p:cNvPicPr>
          <p:nvPr/>
        </p:nvPicPr>
        <p:blipFill>
          <a:blip r:embed="rId20"/>
          <a:srcRect t="-1" b="-1"/>
          <a:stretch/>
        </p:blipFill>
        <p:spPr>
          <a:xfrm>
            <a:off x="-8687" y="-37202"/>
            <a:ext cx="12191695" cy="851306"/>
          </a:xfrm>
          <a:prstGeom prst="rect">
            <a:avLst/>
          </a:prstGeom>
        </p:spPr>
      </p:pic>
      <p:pic>
        <p:nvPicPr>
          <p:cNvPr id="56" name="Image 24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457200" y="152705"/>
            <a:ext cx="609905" cy="609905"/>
          </a:xfrm>
          <a:prstGeom prst="rect">
            <a:avLst/>
          </a:prstGeom>
        </p:spPr>
      </p:pic>
      <p:pic>
        <p:nvPicPr>
          <p:cNvPr id="57" name="Image 25" descr="preencoded.png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533095" y="228600"/>
            <a:ext cx="457200" cy="457200"/>
          </a:xfrm>
          <a:prstGeom prst="rect">
            <a:avLst/>
          </a:prstGeom>
        </p:spPr>
      </p:pic>
      <p:sp>
        <p:nvSpPr>
          <p:cNvPr id="58" name="Text 30"/>
          <p:cNvSpPr txBox="1"/>
          <p:nvPr/>
        </p:nvSpPr>
        <p:spPr>
          <a:xfrm>
            <a:off x="1295705" y="190195"/>
            <a:ext cx="188640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-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UIP Design</a:t>
            </a:r>
            <a:endParaRPr lang="en-US" sz="2200" dirty="0"/>
          </a:p>
        </p:txBody>
      </p:sp>
      <p:sp>
        <p:nvSpPr>
          <p:cNvPr id="59" name="Text 31"/>
          <p:cNvSpPr txBox="1"/>
          <p:nvPr/>
        </p:nvSpPr>
        <p:spPr>
          <a:xfrm>
            <a:off x="1295705" y="533095"/>
            <a:ext cx="21543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Delivery Channels &amp; Formats</a:t>
            </a:r>
            <a:endParaRPr lang="en-US" sz="1000" dirty="0"/>
          </a:p>
        </p:txBody>
      </p:sp>
      <p:pic>
        <p:nvPicPr>
          <p:cNvPr id="60" name="Image 26" descr="preencoded.png"/>
          <p:cNvPicPr>
            <a:picLocks noChangeAspect="1"/>
          </p:cNvPicPr>
          <p:nvPr/>
        </p:nvPicPr>
        <p:blipFill>
          <a:blip r:embed="rId23"/>
          <a:srcRect t="-400" b="-400"/>
          <a:stretch/>
        </p:blipFill>
        <p:spPr>
          <a:xfrm>
            <a:off x="10820095" y="533095"/>
            <a:ext cx="914400" cy="38405"/>
          </a:xfrm>
          <a:prstGeom prst="rect">
            <a:avLst/>
          </a:prstGeom>
        </p:spPr>
      </p:pic>
      <p:sp>
        <p:nvSpPr>
          <p:cNvPr id="61" name="Text 32"/>
          <p:cNvSpPr txBox="1"/>
          <p:nvPr/>
        </p:nvSpPr>
        <p:spPr>
          <a:xfrm>
            <a:off x="10455250" y="342900"/>
            <a:ext cx="12810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WISER-PASS PROJECT</a:t>
            </a:r>
            <a:endParaRPr lang="en-US" sz="900" dirty="0"/>
          </a:p>
        </p:txBody>
      </p:sp>
      <p:pic>
        <p:nvPicPr>
          <p:cNvPr id="62" name="Image 27" descr="preencoded.png"/>
          <p:cNvPicPr>
            <a:picLocks noChangeAspect="1"/>
          </p:cNvPicPr>
          <p:nvPr/>
        </p:nvPicPr>
        <p:blipFill>
          <a:blip r:embed="rId24"/>
          <a:srcRect t="-1" b="-1"/>
          <a:stretch/>
        </p:blipFill>
        <p:spPr>
          <a:xfrm>
            <a:off x="0" y="6743700"/>
            <a:ext cx="12191695" cy="1143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91" y="-88798"/>
            <a:ext cx="2654503" cy="1875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7602755" y="908057"/>
            <a:ext cx="2777252" cy="115341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" name="Text 3"/>
          <p:cNvSpPr txBox="1"/>
          <p:nvPr/>
        </p:nvSpPr>
        <p:spPr>
          <a:xfrm>
            <a:off x="8147304" y="1364620"/>
            <a:ext cx="220644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 smtClean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Broader </a:t>
            </a:r>
            <a:r>
              <a:rPr lang="en-US" sz="1800" b="1" dirty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Impacts</a:t>
            </a:r>
            <a:endParaRPr lang="en-US" sz="1800" dirty="0">
              <a:latin typeface="Century" panose="020406040505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rcRect t="-3" b="-3"/>
          <a:stretch/>
        </p:blipFill>
        <p:spPr>
          <a:xfrm>
            <a:off x="7449616" y="2030832"/>
            <a:ext cx="4317797" cy="2033626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7926933" y="2362910"/>
            <a:ext cx="242681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Century" panose="02040604050505020304" pitchFamily="18" charset="0"/>
                <a:ea typeface="Montserrat" pitchFamily="34" charset="-122"/>
                <a:cs typeface="Montserrat" pitchFamily="34" charset="-120"/>
              </a:rPr>
              <a:t>Enhanced Food Security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13" name="Text 7"/>
          <p:cNvSpPr txBox="1"/>
          <p:nvPr/>
        </p:nvSpPr>
        <p:spPr>
          <a:xfrm>
            <a:off x="7683703" y="2822174"/>
            <a:ext cx="394380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Higher yields and reduced post-harvest losses at national scale leading to stable food supply</a:t>
            </a: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rcRect t="-3" b="-3"/>
          <a:stretch/>
        </p:blipFill>
        <p:spPr>
          <a:xfrm>
            <a:off x="7488399" y="3381006"/>
            <a:ext cx="4317797" cy="2033626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8318365" y="3554801"/>
            <a:ext cx="209397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Economic Resilience</a:t>
            </a:r>
            <a:endParaRPr lang="en-US" sz="1300" dirty="0"/>
          </a:p>
        </p:txBody>
      </p:sp>
      <p:sp>
        <p:nvSpPr>
          <p:cNvPr id="18" name="Text 10"/>
          <p:cNvSpPr txBox="1"/>
          <p:nvPr/>
        </p:nvSpPr>
        <p:spPr>
          <a:xfrm>
            <a:off x="7797089" y="3917611"/>
            <a:ext cx="4015508" cy="7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Reduced financial losses, better market planning, and improved livelihoods for rural communities.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6"/>
          <a:srcRect t="-3" b="-3"/>
          <a:stretch/>
        </p:blipFill>
        <p:spPr>
          <a:xfrm>
            <a:off x="7531468" y="4791391"/>
            <a:ext cx="4317797" cy="2066610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8324224" y="4864221"/>
            <a:ext cx="187269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Adaptive Capacity</a:t>
            </a:r>
            <a:endParaRPr lang="en-US" sz="1300" dirty="0"/>
          </a:p>
        </p:txBody>
      </p:sp>
      <p:sp>
        <p:nvSpPr>
          <p:cNvPr id="23" name="Text 13"/>
          <p:cNvSpPr txBox="1"/>
          <p:nvPr/>
        </p:nvSpPr>
        <p:spPr>
          <a:xfrm>
            <a:off x="7683703" y="5251583"/>
            <a:ext cx="4050792" cy="699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Communities better equipped to respond to climate variability and build long-term resilience to climate change.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24" name="Shape 14"/>
          <p:cNvSpPr/>
          <p:nvPr/>
        </p:nvSpPr>
        <p:spPr>
          <a:xfrm>
            <a:off x="0" y="914400"/>
            <a:ext cx="7114946" cy="5943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5" name="Shape 15"/>
          <p:cNvSpPr/>
          <p:nvPr/>
        </p:nvSpPr>
        <p:spPr>
          <a:xfrm>
            <a:off x="7105802" y="914400"/>
            <a:ext cx="9144" cy="5943600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</p:sp>
      <p:sp>
        <p:nvSpPr>
          <p:cNvPr id="27" name="Text 17"/>
          <p:cNvSpPr txBox="1"/>
          <p:nvPr/>
        </p:nvSpPr>
        <p:spPr>
          <a:xfrm>
            <a:off x="961949" y="1335938"/>
            <a:ext cx="278983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Farm-Level Benefits</a:t>
            </a:r>
            <a:endParaRPr lang="en-US" sz="1800" dirty="0"/>
          </a:p>
        </p:txBody>
      </p:sp>
      <p:sp>
        <p:nvSpPr>
          <p:cNvPr id="28" name="Text 18"/>
          <p:cNvSpPr txBox="1"/>
          <p:nvPr/>
        </p:nvSpPr>
        <p:spPr>
          <a:xfrm>
            <a:off x="961949" y="1640434"/>
            <a:ext cx="250637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22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Operational Gains</a:t>
            </a:r>
            <a:endParaRPr lang="en-US" sz="900" dirty="0"/>
          </a:p>
        </p:txBody>
      </p:sp>
      <p:sp>
        <p:nvSpPr>
          <p:cNvPr id="29" name="Shape 19"/>
          <p:cNvSpPr/>
          <p:nvPr/>
        </p:nvSpPr>
        <p:spPr>
          <a:xfrm>
            <a:off x="334670" y="2022116"/>
            <a:ext cx="6267298" cy="1123798"/>
          </a:xfrm>
          <a:prstGeom prst="roundRect">
            <a:avLst>
              <a:gd name="adj" fmla="val 5516"/>
            </a:avLst>
          </a:prstGeom>
          <a:solidFill>
            <a:srgbClr val="F9FAFB"/>
          </a:solidFill>
          <a:ln/>
        </p:spPr>
      </p:sp>
      <p:sp>
        <p:nvSpPr>
          <p:cNvPr id="30" name="Shape 20"/>
          <p:cNvSpPr/>
          <p:nvPr/>
        </p:nvSpPr>
        <p:spPr>
          <a:xfrm>
            <a:off x="381305" y="2138782"/>
            <a:ext cx="38405" cy="1123798"/>
          </a:xfrm>
          <a:prstGeom prst="roundRect">
            <a:avLst>
              <a:gd name="adj" fmla="val 161420"/>
            </a:avLst>
          </a:prstGeom>
          <a:solidFill>
            <a:srgbClr val="22C55E"/>
          </a:solidFill>
          <a:ln w="12700">
            <a:solidFill>
              <a:srgbClr val="22C55E">
                <a:alpha val="0"/>
              </a:srgbClr>
            </a:solidFill>
            <a:prstDash val="solid"/>
          </a:ln>
        </p:spPr>
      </p:sp>
      <p:sp>
        <p:nvSpPr>
          <p:cNvPr id="33" name="Text 22"/>
          <p:cNvSpPr txBox="1"/>
          <p:nvPr/>
        </p:nvSpPr>
        <p:spPr>
          <a:xfrm>
            <a:off x="1022537" y="2120712"/>
            <a:ext cx="55056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Optimized Planting Decisions</a:t>
            </a:r>
            <a:endParaRPr lang="en-US" sz="1300" dirty="0"/>
          </a:p>
        </p:txBody>
      </p:sp>
      <p:sp>
        <p:nvSpPr>
          <p:cNvPr id="34" name="Text 23"/>
          <p:cNvSpPr txBox="1"/>
          <p:nvPr/>
        </p:nvSpPr>
        <p:spPr>
          <a:xfrm>
            <a:off x="1001244" y="2414016"/>
            <a:ext cx="54681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Reduction in </a:t>
            </a:r>
            <a:r>
              <a:rPr lang="en-US" sz="1400" dirty="0" smtClean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false starts </a:t>
            </a: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where farmers plant too early and lose seeds and inputs due to erratic rainfall onset.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35" name="Shape 24"/>
          <p:cNvSpPr/>
          <p:nvPr/>
        </p:nvSpPr>
        <p:spPr>
          <a:xfrm>
            <a:off x="559681" y="3448202"/>
            <a:ext cx="6267298" cy="1123798"/>
          </a:xfrm>
          <a:prstGeom prst="roundRect">
            <a:avLst>
              <a:gd name="adj" fmla="val 5516"/>
            </a:avLst>
          </a:prstGeom>
          <a:solidFill>
            <a:srgbClr val="F9FAFB"/>
          </a:solidFill>
          <a:ln/>
        </p:spPr>
      </p:sp>
      <p:sp>
        <p:nvSpPr>
          <p:cNvPr id="36" name="Shape 25"/>
          <p:cNvSpPr/>
          <p:nvPr/>
        </p:nvSpPr>
        <p:spPr>
          <a:xfrm>
            <a:off x="381305" y="3448202"/>
            <a:ext cx="38405" cy="1123798"/>
          </a:xfrm>
          <a:prstGeom prst="roundRect">
            <a:avLst>
              <a:gd name="adj" fmla="val 161420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</p:sp>
      <p:sp>
        <p:nvSpPr>
          <p:cNvPr id="39" name="Text 27"/>
          <p:cNvSpPr txBox="1"/>
          <p:nvPr/>
        </p:nvSpPr>
        <p:spPr>
          <a:xfrm>
            <a:off x="890483" y="3143706"/>
            <a:ext cx="55056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Improved Input Management</a:t>
            </a:r>
            <a:endParaRPr lang="en-US" sz="1300" dirty="0"/>
          </a:p>
        </p:txBody>
      </p:sp>
      <p:sp>
        <p:nvSpPr>
          <p:cNvPr id="40" name="Text 28"/>
          <p:cNvSpPr txBox="1"/>
          <p:nvPr/>
        </p:nvSpPr>
        <p:spPr>
          <a:xfrm>
            <a:off x="899426" y="3464450"/>
            <a:ext cx="54681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Farmers can optimize fertilizer application timing to coincide with moisture availability and avoid losses from predicted heavy rains</a:t>
            </a:r>
            <a:r>
              <a:rPr lang="en-US" sz="14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.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41" name="Shape 29"/>
          <p:cNvSpPr/>
          <p:nvPr/>
        </p:nvSpPr>
        <p:spPr>
          <a:xfrm>
            <a:off x="241334" y="4397819"/>
            <a:ext cx="6267298" cy="1123798"/>
          </a:xfrm>
          <a:prstGeom prst="roundRect">
            <a:avLst>
              <a:gd name="adj" fmla="val 5516"/>
            </a:avLst>
          </a:prstGeom>
          <a:solidFill>
            <a:srgbClr val="F9FAFB"/>
          </a:solidFill>
          <a:ln/>
        </p:spPr>
      </p:sp>
      <p:sp>
        <p:nvSpPr>
          <p:cNvPr id="42" name="Shape 30"/>
          <p:cNvSpPr/>
          <p:nvPr/>
        </p:nvSpPr>
        <p:spPr>
          <a:xfrm>
            <a:off x="381305" y="4757623"/>
            <a:ext cx="38405" cy="1123798"/>
          </a:xfrm>
          <a:prstGeom prst="roundRect">
            <a:avLst>
              <a:gd name="adj" fmla="val 161420"/>
            </a:avLst>
          </a:prstGeom>
          <a:solidFill>
            <a:srgbClr val="EAB308"/>
          </a:solidFill>
          <a:ln w="12700">
            <a:solidFill>
              <a:srgbClr val="EAB308">
                <a:alpha val="0"/>
              </a:srgbClr>
            </a:solidFill>
            <a:prstDash val="solid"/>
          </a:ln>
        </p:spPr>
      </p:sp>
      <p:sp>
        <p:nvSpPr>
          <p:cNvPr id="44" name="Text 32"/>
          <p:cNvSpPr txBox="1"/>
          <p:nvPr/>
        </p:nvSpPr>
        <p:spPr>
          <a:xfrm>
            <a:off x="849417" y="3982971"/>
            <a:ext cx="55056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Better Crop Selection</a:t>
            </a:r>
            <a:endParaRPr lang="en-US" sz="1300" dirty="0"/>
          </a:p>
        </p:txBody>
      </p:sp>
      <p:sp>
        <p:nvSpPr>
          <p:cNvPr id="45" name="Text 33"/>
          <p:cNvSpPr txBox="1"/>
          <p:nvPr/>
        </p:nvSpPr>
        <p:spPr>
          <a:xfrm>
            <a:off x="849417" y="4390035"/>
            <a:ext cx="54681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Choosing appropriate varieties (drought-resistant, early-maturing vs long-cycle) based on trusted seasonal outlooks.</a:t>
            </a:r>
            <a:endParaRPr lang="en-US" sz="1400" dirty="0">
              <a:latin typeface="Century" panose="02040604050505020304" pitchFamily="18" charset="0"/>
            </a:endParaRPr>
          </a:p>
        </p:txBody>
      </p:sp>
      <p:sp>
        <p:nvSpPr>
          <p:cNvPr id="50" name="Text 37"/>
          <p:cNvSpPr txBox="1"/>
          <p:nvPr/>
        </p:nvSpPr>
        <p:spPr>
          <a:xfrm>
            <a:off x="793163" y="5052516"/>
            <a:ext cx="55056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Mitigation</a:t>
            </a:r>
            <a:endParaRPr lang="en-US" sz="1300" dirty="0"/>
          </a:p>
        </p:txBody>
      </p:sp>
      <p:sp>
        <p:nvSpPr>
          <p:cNvPr id="51" name="Text 38"/>
          <p:cNvSpPr txBox="1"/>
          <p:nvPr/>
        </p:nvSpPr>
        <p:spPr>
          <a:xfrm>
            <a:off x="730115" y="5471040"/>
            <a:ext cx="54681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4B5563"/>
                </a:solidFill>
                <a:latin typeface="Century" panose="02040604050505020304" pitchFamily="18" charset="0"/>
                <a:ea typeface="Roboto" pitchFamily="34" charset="-122"/>
                <a:cs typeface="Roboto" pitchFamily="34" charset="-120"/>
              </a:rPr>
              <a:t>Better preparation for dry spells through water harvesting, soil conservation techniques, or livelihood diversification.</a:t>
            </a:r>
            <a:endParaRPr lang="en-US" sz="1400" dirty="0">
              <a:latin typeface="Century" panose="02040604050505020304" pitchFamily="18" charset="0"/>
            </a:endParaRPr>
          </a:p>
        </p:txBody>
      </p:sp>
      <p:pic>
        <p:nvPicPr>
          <p:cNvPr id="53" name="Image 12" descr="preencoded.png"/>
          <p:cNvPicPr>
            <a:picLocks noChangeAspect="1"/>
          </p:cNvPicPr>
          <p:nvPr/>
        </p:nvPicPr>
        <p:blipFill>
          <a:blip r:embed="rId7"/>
          <a:srcRect t="-1" b="-1"/>
          <a:stretch/>
        </p:blipFill>
        <p:spPr>
          <a:xfrm>
            <a:off x="0" y="0"/>
            <a:ext cx="12191695" cy="914400"/>
          </a:xfrm>
          <a:prstGeom prst="rect">
            <a:avLst/>
          </a:prstGeom>
        </p:spPr>
      </p:pic>
      <p:pic>
        <p:nvPicPr>
          <p:cNvPr id="54" name="Image 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7200" y="152705"/>
            <a:ext cx="609905" cy="609905"/>
          </a:xfrm>
          <a:prstGeom prst="rect">
            <a:avLst/>
          </a:prstGeom>
        </p:spPr>
      </p:pic>
      <p:pic>
        <p:nvPicPr>
          <p:cNvPr id="55" name="Image 14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33095" y="228600"/>
            <a:ext cx="457200" cy="457200"/>
          </a:xfrm>
          <a:prstGeom prst="rect">
            <a:avLst/>
          </a:prstGeom>
        </p:spPr>
      </p:pic>
      <p:sp>
        <p:nvSpPr>
          <p:cNvPr id="56" name="Text 39"/>
          <p:cNvSpPr txBox="1"/>
          <p:nvPr/>
        </p:nvSpPr>
        <p:spPr>
          <a:xfrm>
            <a:off x="1295705" y="190195"/>
            <a:ext cx="314370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kern="0" spc="-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Expected Benefits</a:t>
            </a:r>
            <a:endParaRPr lang="en-US" sz="2200" dirty="0"/>
          </a:p>
        </p:txBody>
      </p:sp>
      <p:sp>
        <p:nvSpPr>
          <p:cNvPr id="57" name="Text 40"/>
          <p:cNvSpPr txBox="1"/>
          <p:nvPr/>
        </p:nvSpPr>
        <p:spPr>
          <a:xfrm>
            <a:off x="1295705" y="533095"/>
            <a:ext cx="31437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BBF7D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Value of an Effective UIP</a:t>
            </a:r>
            <a:endParaRPr lang="en-US" sz="1000" dirty="0"/>
          </a:p>
        </p:txBody>
      </p:sp>
      <p:pic>
        <p:nvPicPr>
          <p:cNvPr id="58" name="Image 15" descr="preencoded.png"/>
          <p:cNvPicPr>
            <a:picLocks noChangeAspect="1"/>
          </p:cNvPicPr>
          <p:nvPr/>
        </p:nvPicPr>
        <p:blipFill>
          <a:blip r:embed="rId10"/>
          <a:srcRect t="-400" b="-400"/>
          <a:stretch/>
        </p:blipFill>
        <p:spPr>
          <a:xfrm>
            <a:off x="10820095" y="533095"/>
            <a:ext cx="914400" cy="38405"/>
          </a:xfrm>
          <a:prstGeom prst="rect">
            <a:avLst/>
          </a:prstGeom>
        </p:spPr>
      </p:pic>
      <p:sp>
        <p:nvSpPr>
          <p:cNvPr id="59" name="Text 41"/>
          <p:cNvSpPr txBox="1"/>
          <p:nvPr/>
        </p:nvSpPr>
        <p:spPr>
          <a:xfrm>
            <a:off x="10455250" y="342900"/>
            <a:ext cx="128107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WISER-PASS PROJECT</a:t>
            </a:r>
            <a:endParaRPr lang="en-US" sz="9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99" y="-6343"/>
            <a:ext cx="2139410" cy="1511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1459</Words>
  <Application>Microsoft Office PowerPoint</Application>
  <PresentationFormat>Widescreen</PresentationFormat>
  <Paragraphs>245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</vt:lpstr>
      <vt:lpstr>Montserrat</vt:lpstr>
      <vt:lpstr>Roboto</vt:lpstr>
      <vt:lpstr>ui-serif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USER</cp:lastModifiedBy>
  <cp:revision>18</cp:revision>
  <dcterms:created xsi:type="dcterms:W3CDTF">2026-02-23T13:07:10Z</dcterms:created>
  <dcterms:modified xsi:type="dcterms:W3CDTF">2026-02-26T08:40:25Z</dcterms:modified>
</cp:coreProperties>
</file>